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755" r:id="rId1"/>
  </p:sldMasterIdLst>
  <p:notesMasterIdLst>
    <p:notesMasterId r:id="rId60"/>
  </p:notesMasterIdLst>
  <p:sldIdLst>
    <p:sldId id="256" r:id="rId2"/>
    <p:sldId id="283" r:id="rId3"/>
    <p:sldId id="476" r:id="rId4"/>
    <p:sldId id="475" r:id="rId5"/>
    <p:sldId id="414" r:id="rId6"/>
    <p:sldId id="496" r:id="rId7"/>
    <p:sldId id="497" r:id="rId8"/>
    <p:sldId id="469" r:id="rId9"/>
    <p:sldId id="470" r:id="rId10"/>
    <p:sldId id="471" r:id="rId11"/>
    <p:sldId id="472" r:id="rId12"/>
    <p:sldId id="473" r:id="rId13"/>
    <p:sldId id="338" r:id="rId14"/>
    <p:sldId id="425" r:id="rId15"/>
    <p:sldId id="422" r:id="rId16"/>
    <p:sldId id="263" r:id="rId17"/>
    <p:sldId id="427" r:id="rId18"/>
    <p:sldId id="426" r:id="rId19"/>
    <p:sldId id="428" r:id="rId20"/>
    <p:sldId id="445" r:id="rId21"/>
    <p:sldId id="447" r:id="rId22"/>
    <p:sldId id="448" r:id="rId23"/>
    <p:sldId id="449" r:id="rId24"/>
    <p:sldId id="450" r:id="rId25"/>
    <p:sldId id="451" r:id="rId26"/>
    <p:sldId id="452" r:id="rId27"/>
    <p:sldId id="453" r:id="rId28"/>
    <p:sldId id="454" r:id="rId29"/>
    <p:sldId id="455" r:id="rId30"/>
    <p:sldId id="444" r:id="rId31"/>
    <p:sldId id="431" r:id="rId32"/>
    <p:sldId id="432" r:id="rId33"/>
    <p:sldId id="433" r:id="rId34"/>
    <p:sldId id="434" r:id="rId35"/>
    <p:sldId id="435" r:id="rId36"/>
    <p:sldId id="436" r:id="rId37"/>
    <p:sldId id="437" r:id="rId38"/>
    <p:sldId id="438" r:id="rId39"/>
    <p:sldId id="439" r:id="rId40"/>
    <p:sldId id="477" r:id="rId41"/>
    <p:sldId id="479" r:id="rId42"/>
    <p:sldId id="480" r:id="rId43"/>
    <p:sldId id="481" r:id="rId44"/>
    <p:sldId id="478" r:id="rId45"/>
    <p:sldId id="482" r:id="rId46"/>
    <p:sldId id="483" r:id="rId47"/>
    <p:sldId id="484" r:id="rId48"/>
    <p:sldId id="485" r:id="rId49"/>
    <p:sldId id="486" r:id="rId50"/>
    <p:sldId id="487" r:id="rId51"/>
    <p:sldId id="488" r:id="rId52"/>
    <p:sldId id="489" r:id="rId53"/>
    <p:sldId id="490" r:id="rId54"/>
    <p:sldId id="491" r:id="rId55"/>
    <p:sldId id="492" r:id="rId56"/>
    <p:sldId id="493" r:id="rId57"/>
    <p:sldId id="494" r:id="rId58"/>
    <p:sldId id="495" r:id="rId59"/>
  </p:sldIdLst>
  <p:sldSz cx="12192000" cy="6858000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FF"/>
    <a:srgbClr val="F8A65F"/>
    <a:srgbClr val="6296C7"/>
    <a:srgbClr val="EFF3E5"/>
    <a:srgbClr val="7A9AD9"/>
    <a:srgbClr val="85A2DC"/>
    <a:srgbClr val="7596D8"/>
    <a:srgbClr val="C5D3EE"/>
    <a:srgbClr val="F6B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54" autoAdjust="0"/>
    <p:restoredTop sz="87770" autoAdjust="0"/>
  </p:normalViewPr>
  <p:slideViewPr>
    <p:cSldViewPr>
      <p:cViewPr varScale="1">
        <p:scale>
          <a:sx n="82" d="100"/>
          <a:sy n="82" d="100"/>
        </p:scale>
        <p:origin x="102" y="2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399EF376-CB9A-4BF2-B8CB-05FAA4628F11}" type="datetimeFigureOut">
              <a:rPr lang="zh-CN" altLang="en-US"/>
              <a:pPr>
                <a:defRPr/>
              </a:pPr>
              <a:t>2024/11/6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fld id="{43E4CE66-4487-45E8-9219-A51CBBEB6C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225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3E92B6D-8B36-416A-B903-4E37B048EB01}" type="slidenum">
              <a:rPr lang="zh-CN" altLang="en-US" smtClean="0">
                <a:latin typeface="Verdana" panose="020B0604030504040204" pitchFamily="34" charset="0"/>
                <a:ea typeface="楷体_GB2312" pitchFamily="1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 smtClean="0">
              <a:latin typeface="Verdana" panose="020B0604030504040204" pitchFamily="34" charset="0"/>
              <a:ea typeface="楷体_GB2312" pitchFamily="1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3595F20-8433-4A82-A922-315F89C072FE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0390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897E6B-11B2-4518-8347-7D44876FCC5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12161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B6689C-B659-42C1-8529-D7A5C977313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0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4C6D6A-55E9-4800-9A84-7C5465C793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016715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82289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608FEE-DF8A-4F7B-8D40-C6241CDEDE6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739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CC944-67E8-42A8-988C-D4F4EC2D102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59547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5B3263-D32F-4555-ACED-371E2ADEE1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8701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65F15-8668-43CB-AE33-3B08A2A9AB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2779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FF1845-530D-44D7-8A09-9A43ECB9141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7277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974627-584E-43DD-A2BF-9B1902D6072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6594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88BA3-9741-4F76-B8BD-061875703C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911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B3E0B4-7B04-4979-BDDB-DD19E20679F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276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30A0C0B6-4D32-479C-A423-C98397996B5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82" r:id="rId1"/>
    <p:sldLayoutId id="2147484783" r:id="rId2"/>
    <p:sldLayoutId id="2147484784" r:id="rId3"/>
    <p:sldLayoutId id="2147484785" r:id="rId4"/>
    <p:sldLayoutId id="2147484786" r:id="rId5"/>
    <p:sldLayoutId id="2147484787" r:id="rId6"/>
    <p:sldLayoutId id="2147484788" r:id="rId7"/>
    <p:sldLayoutId id="2147484789" r:id="rId8"/>
    <p:sldLayoutId id="2147484790" r:id="rId9"/>
    <p:sldLayoutId id="2147484791" r:id="rId10"/>
    <p:sldLayoutId id="2147484792" r:id="rId11"/>
    <p:sldLayoutId id="2147484793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ChangeArrowheads="1"/>
          </p:cNvSpPr>
          <p:nvPr/>
        </p:nvSpPr>
        <p:spPr bwMode="auto">
          <a:xfrm>
            <a:off x="4224338" y="1195388"/>
            <a:ext cx="3744912" cy="108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  <p:sp>
        <p:nvSpPr>
          <p:cNvPr id="2" name="矩形 1"/>
          <p:cNvSpPr/>
          <p:nvPr/>
        </p:nvSpPr>
        <p:spPr>
          <a:xfrm>
            <a:off x="9048750" y="2546350"/>
            <a:ext cx="2287588" cy="30797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kern="100" dirty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Artificial Intelligence</a:t>
            </a:r>
            <a:endParaRPr lang="zh-CN" altLang="en-US" sz="2000" dirty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4100" name="Rectangle 5"/>
          <p:cNvSpPr>
            <a:spLocks noChangeArrowheads="1"/>
          </p:cNvSpPr>
          <p:nvPr/>
        </p:nvSpPr>
        <p:spPr bwMode="auto">
          <a:xfrm>
            <a:off x="3863975" y="3357563"/>
            <a:ext cx="4752975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华中科技大学计算机学院</a:t>
            </a: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楷体" panose="02010609060101010101" pitchFamily="49" charset="-122"/>
                <a:ea typeface="楷体" panose="02010609060101010101" pitchFamily="49" charset="-122"/>
              </a:rPr>
              <a:t>智能大数据与多媒体研究室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latin typeface="楷体" panose="02010609060101010101" pitchFamily="49" charset="-122"/>
                <a:ea typeface="楷体" panose="02010609060101010101" pitchFamily="49" charset="-122"/>
              </a:rPr>
              <a:t>冯 琪</a:t>
            </a:r>
          </a:p>
        </p:txBody>
      </p:sp>
      <p:grpSp>
        <p:nvGrpSpPr>
          <p:cNvPr id="4101" name="组合 6"/>
          <p:cNvGrpSpPr>
            <a:grpSpLocks noChangeAspect="1"/>
          </p:cNvGrpSpPr>
          <p:nvPr/>
        </p:nvGrpSpPr>
        <p:grpSpPr bwMode="auto">
          <a:xfrm>
            <a:off x="839788" y="2419350"/>
            <a:ext cx="10496550" cy="98425"/>
            <a:chOff x="839416" y="2419369"/>
            <a:chExt cx="10497179" cy="98365"/>
          </a:xfrm>
        </p:grpSpPr>
        <p:sp>
          <p:nvSpPr>
            <p:cNvPr id="4102" name="矩形 4"/>
            <p:cNvSpPr>
              <a:spLocks noChangeArrowheads="1"/>
            </p:cNvSpPr>
            <p:nvPr/>
          </p:nvSpPr>
          <p:spPr bwMode="auto">
            <a:xfrm>
              <a:off x="839416" y="2419369"/>
              <a:ext cx="6352693" cy="98365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914400"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800" b="1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7104066" y="2420956"/>
              <a:ext cx="4232529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63750" y="1484313"/>
            <a:ext cx="8135938" cy="28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5288" y="855393"/>
            <a:ext cx="11377612" cy="200054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的燃料：数据处理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与大数据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AI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的学习过程依赖于大量的数据，这些数据需要经过处理、清洗、标注等步骤，才能变得有用。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① 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清洗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：去除数据中的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噪声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错误信息</a:t>
            </a:r>
            <a:endParaRPr lang="en-US" altLang="zh-CN" sz="20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② 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工程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：从数据中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提取关键信息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，提高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算法性能。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③ 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数据处理框架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：帮助高效处理海量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数据，如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Hadoop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Spark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288" y="3174355"/>
            <a:ext cx="11377612" cy="284693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的核心技术：机器学习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与深度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机器学习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是人工智能的核心，让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机器通过从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数据中学习经验并进行预测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监督学习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：通过已有标签的数据训练模型，常用于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分类、回归问题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②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非监督学习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：处理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没有标签的数据，常用于聚类分析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③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强化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：模拟生物体通过与环境互动，学习最优策略的过程。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驾驶、游戏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⑵、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学习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是机器学习的一个分支，通过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模拟人脑神经元的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设计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多层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，大幅提升图像识别、自然语言处理等应用性能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。如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LSTM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Transformer…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179" y="908720"/>
            <a:ext cx="7993062" cy="33182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69875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人工智能不仅是理论，最终需应用到实际，帮助解决具体问题。</a:t>
            </a:r>
          </a:p>
        </p:txBody>
      </p:sp>
      <p:sp>
        <p:nvSpPr>
          <p:cNvPr id="3" name="矩形 2"/>
          <p:cNvSpPr/>
          <p:nvPr/>
        </p:nvSpPr>
        <p:spPr>
          <a:xfrm>
            <a:off x="418623" y="1576201"/>
            <a:ext cx="11354275" cy="1923604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、自然语言处理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NLP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Natural Language Processing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⑴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让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机器理解人类语言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。广泛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应用于语音识别、机器翻译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、问答、推荐等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领域。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⑵、需掌握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词嵌入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(Word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embedding)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语言模型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注意力机制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(Attention 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mechanism)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等核心技术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⑶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、主流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模型如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等，均是通过大量文本数据的训练，生成令人信服的自然语言输出。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18625" y="253633"/>
            <a:ext cx="3805167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二、人工智能的实践与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应用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8623" y="3933056"/>
            <a:ext cx="11354275" cy="1461939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、计算机视觉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CV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Computer Vision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赋予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“看”的能力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，能理解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和处理图像信息，在自动驾驶、医疗影像分析、安防监控等领域有广泛应用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5288" y="908720"/>
            <a:ext cx="11377612" cy="1461939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、强化学习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RL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Reinforcement Learning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，再例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评价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增强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决策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控制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重点是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策略优化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奖励机制设计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，常用于自动驾驶、游戏、机器人控制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等。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谷歌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DeepMind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AlphaGo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AlphaStar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通过强化学习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，战胜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人类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选手。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288" y="2852936"/>
            <a:ext cx="11377612" cy="186519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、医疗领域的突破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⑴、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深度学习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模型，对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大量医疗数据进行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分析，辅助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医生做出更准确诊断和治疗决策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⑵、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，快速从医学影像中发现病变、从基因数据中预测疾病风险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⑶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、学习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这类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技术，需要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掌握图像处理和生物信息学知识。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4"/>
          <p:cNvSpPr>
            <a:spLocks noChangeArrowheads="1"/>
          </p:cNvSpPr>
          <p:nvPr/>
        </p:nvSpPr>
        <p:spPr bwMode="auto">
          <a:xfrm>
            <a:off x="407011" y="234829"/>
            <a:ext cx="2500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三、人工智能提出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95288" y="817545"/>
            <a:ext cx="426055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marL="269875" indent="-2698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Artificial Intelligence</a:t>
            </a:r>
            <a:r>
              <a:rPr lang="zh-CN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术语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首次提出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82338" y="1628800"/>
            <a:ext cx="10714262" cy="4309014"/>
            <a:chOff x="782338" y="1628800"/>
            <a:chExt cx="10714262" cy="4309014"/>
          </a:xfrm>
        </p:grpSpPr>
        <p:pic>
          <p:nvPicPr>
            <p:cNvPr id="18437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90"/>
            <a:stretch>
              <a:fillRect/>
            </a:stretch>
          </p:blipFill>
          <p:spPr bwMode="auto">
            <a:xfrm>
              <a:off x="782338" y="1772816"/>
              <a:ext cx="2679704" cy="3161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8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0074" y="1639093"/>
              <a:ext cx="3426046" cy="3434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9" name="图片 2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5340" y="5073718"/>
              <a:ext cx="3455513" cy="864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40" name="组合 3"/>
            <p:cNvGrpSpPr>
              <a:grpSpLocks/>
            </p:cNvGrpSpPr>
            <p:nvPr/>
          </p:nvGrpSpPr>
          <p:grpSpPr bwMode="auto">
            <a:xfrm>
              <a:off x="7464152" y="1628800"/>
              <a:ext cx="4032448" cy="3450508"/>
              <a:chOff x="5202748" y="2612468"/>
              <a:chExt cx="3496206" cy="3020274"/>
            </a:xfrm>
          </p:grpSpPr>
          <p:pic>
            <p:nvPicPr>
              <p:cNvPr id="18441" name="图片 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02748" y="2881313"/>
                <a:ext cx="3496206" cy="2751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矩形 11"/>
              <p:cNvSpPr/>
              <p:nvPr/>
            </p:nvSpPr>
            <p:spPr>
              <a:xfrm>
                <a:off x="5577342" y="2612468"/>
                <a:ext cx="2671642" cy="1885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4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人工智能达特茅斯夏季研究项目建议书</a:t>
                </a:r>
                <a:endParaRPr lang="zh-CN" altLang="en-US" sz="1400" dirty="0">
                  <a:solidFill>
                    <a:srgbClr val="0000FF"/>
                  </a:solidFill>
                  <a:latin typeface="+mn-ea"/>
                </a:endParaRPr>
              </a:p>
            </p:txBody>
          </p:sp>
        </p:grpSp>
      </p:grpSp>
      <p:cxnSp>
        <p:nvCxnSpPr>
          <p:cNvPr id="13" name="直接连接符 12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4355951" y="309953"/>
            <a:ext cx="345628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达特茅斯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夏季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研讨会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9459" name="组合 27"/>
          <p:cNvGrpSpPr>
            <a:grpSpLocks/>
          </p:cNvGrpSpPr>
          <p:nvPr/>
        </p:nvGrpSpPr>
        <p:grpSpPr bwMode="auto">
          <a:xfrm>
            <a:off x="634940" y="1052736"/>
            <a:ext cx="3804876" cy="4608512"/>
            <a:chOff x="899592" y="2284905"/>
            <a:chExt cx="2484675" cy="3525599"/>
          </a:xfrm>
        </p:grpSpPr>
        <p:pic>
          <p:nvPicPr>
            <p:cNvPr id="19463" name="Picture 2" descr="两度堕入寒冬的 AI，如何完成伟大逆袭？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3" y="3973479"/>
              <a:ext cx="2484674" cy="15283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矩形 23">
              <a:extLst/>
            </p:cNvPr>
            <p:cNvSpPr/>
            <p:nvPr/>
          </p:nvSpPr>
          <p:spPr>
            <a:xfrm>
              <a:off x="1020254" y="5594619"/>
              <a:ext cx="2243352" cy="21588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latin typeface="+mn-ea"/>
                  <a:cs typeface="Times New Roman" panose="02020603050405020304" pitchFamily="18" charset="0"/>
                </a:rPr>
                <a:t>达特茅斯会议合影 </a:t>
              </a:r>
              <a:r>
                <a:rPr lang="en-US" altLang="zh-CN" sz="1400" b="1" dirty="0">
                  <a:latin typeface="+mn-ea"/>
                  <a:cs typeface="Times New Roman" panose="02020603050405020304" pitchFamily="18" charset="0"/>
                </a:rPr>
                <a:t>(1955</a:t>
              </a:r>
              <a:r>
                <a:rPr lang="zh-CN" altLang="en-US" sz="1400" b="1" dirty="0">
                  <a:latin typeface="+mn-ea"/>
                  <a:cs typeface="Times New Roman" panose="02020603050405020304" pitchFamily="18" charset="0"/>
                </a:rPr>
                <a:t>年</a:t>
              </a:r>
              <a:r>
                <a:rPr lang="en-US" altLang="zh-CN" sz="1400" b="1" dirty="0">
                  <a:latin typeface="+mn-ea"/>
                  <a:cs typeface="Times New Roman" panose="02020603050405020304" pitchFamily="18" charset="0"/>
                </a:rPr>
                <a:t>)</a:t>
              </a:r>
              <a:endParaRPr lang="zh-CN" altLang="en-US" sz="1400" b="1" dirty="0">
                <a:latin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9465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92" y="2284905"/>
              <a:ext cx="2484674" cy="1595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" name="直接连接符 9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4728719" y="1124744"/>
            <a:ext cx="6839889" cy="4032095"/>
            <a:chOff x="4187898" y="1070466"/>
            <a:chExt cx="6839889" cy="4032095"/>
          </a:xfrm>
        </p:grpSpPr>
        <p:sp>
          <p:nvSpPr>
            <p:cNvPr id="26" name="矩形 25"/>
            <p:cNvSpPr/>
            <p:nvPr/>
          </p:nvSpPr>
          <p:spPr bwMode="auto">
            <a:xfrm>
              <a:off x="5663950" y="1070466"/>
              <a:ext cx="3887787" cy="307975"/>
            </a:xfrm>
            <a:prstGeom prst="rect">
              <a:avLst/>
            </a:prstGeom>
          </p:spPr>
          <p:txBody>
            <a:bodyPr lIns="0" tIns="0" rIns="0" bIns="0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会议研究的人工智能七个重要问题</a:t>
              </a:r>
              <a:endParaRPr lang="en-US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87898" y="1504423"/>
              <a:ext cx="6839889" cy="3598138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5288" y="836712"/>
            <a:ext cx="674687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尚无完全统一的定义（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原因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：学科背景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理解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应用模式）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知识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是一切智能行为的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基础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5288" y="3861048"/>
            <a:ext cx="9373120" cy="461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归纳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机器为</a:t>
            </a:r>
            <a:r>
              <a:rPr lang="zh-CN" altLang="zh-CN" sz="20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载体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实现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人类智能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生物智能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，也称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机器智能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机智能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407010" y="1819708"/>
            <a:ext cx="6746875" cy="1774525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个观点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思维理论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：智能的核心是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思维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知识阈值理论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：智能取决于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知识的数量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及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一般化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程度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进化理论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：用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控制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取代知识表示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矩形 4"/>
          <p:cNvSpPr>
            <a:spLocks noChangeArrowheads="1"/>
          </p:cNvSpPr>
          <p:nvPr/>
        </p:nvSpPr>
        <p:spPr bwMode="auto">
          <a:xfrm>
            <a:off x="444458" y="216551"/>
            <a:ext cx="344543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四</a:t>
            </a: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人工智能的计算载体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/>
          </p:cNvPr>
          <p:cNvSpPr/>
          <p:nvPr/>
        </p:nvSpPr>
        <p:spPr>
          <a:xfrm>
            <a:off x="395288" y="836712"/>
            <a:ext cx="11377612" cy="11919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、不可计算问题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世纪初，发现有许多问题难以找到解决方法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。于是怀疑是否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对这些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问题，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可能就不存在算法，即不可计算问题。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23392" y="2276872"/>
            <a:ext cx="11002387" cy="4071562"/>
            <a:chOff x="451245" y="2329899"/>
            <a:chExt cx="11002387" cy="4071562"/>
          </a:xfrm>
        </p:grpSpPr>
        <p:grpSp>
          <p:nvGrpSpPr>
            <p:cNvPr id="21509" name="组合 1"/>
            <p:cNvGrpSpPr>
              <a:grpSpLocks/>
            </p:cNvGrpSpPr>
            <p:nvPr/>
          </p:nvGrpSpPr>
          <p:grpSpPr bwMode="auto">
            <a:xfrm>
              <a:off x="791821" y="2329899"/>
              <a:ext cx="7853238" cy="432048"/>
              <a:chOff x="700813" y="3234161"/>
              <a:chExt cx="7759619" cy="415498"/>
            </a:xfrm>
          </p:grpSpPr>
          <p:sp>
            <p:nvSpPr>
              <p:cNvPr id="5" name="矩形 4">
                <a:extLst/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3234161"/>
                <a:ext cx="7344816" cy="415498"/>
              </a:xfrm>
              <a:prstGeom prst="rect">
                <a:avLst/>
              </a:prstGeom>
              <a:blipFill rotWithShape="0">
                <a:blip r:embed="rId3"/>
                <a:stretch>
                  <a:fillRect l="-996" r="-1162" b="-23529"/>
                </a:stretch>
              </a:blipFill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00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 </a:t>
                </a:r>
              </a:p>
            </p:txBody>
          </p:sp>
          <p:grpSp>
            <p:nvGrpSpPr>
              <p:cNvPr id="21519" name="组合 5"/>
              <p:cNvGrpSpPr>
                <a:grpSpLocks/>
              </p:cNvGrpSpPr>
              <p:nvPr/>
            </p:nvGrpSpPr>
            <p:grpSpPr bwMode="auto">
              <a:xfrm>
                <a:off x="700813" y="3280023"/>
                <a:ext cx="333403" cy="323651"/>
                <a:chOff x="4082479" y="2760704"/>
                <a:chExt cx="1485324" cy="1485324"/>
              </a:xfrm>
            </p:grpSpPr>
            <p:sp>
              <p:nvSpPr>
                <p:cNvPr id="8" name="立方体 7">
                  <a:extLst/>
                </p:cNvPr>
                <p:cNvSpPr/>
                <p:nvPr/>
              </p:nvSpPr>
              <p:spPr>
                <a:xfrm rot="2700000">
                  <a:off x="4083811" y="2760693"/>
                  <a:ext cx="1482527" cy="1485186"/>
                </a:xfrm>
                <a:prstGeom prst="cube">
                  <a:avLst>
                    <a:gd name="adj" fmla="val 6189"/>
                  </a:avLst>
                </a:prstGeom>
                <a:gradFill>
                  <a:gsLst>
                    <a:gs pos="0">
                      <a:srgbClr val="016773"/>
                    </a:gs>
                    <a:gs pos="26000">
                      <a:srgbClr val="007684"/>
                    </a:gs>
                    <a:gs pos="100000">
                      <a:srgbClr val="81C7C9"/>
                    </a:gs>
                  </a:gsLst>
                  <a:lin ang="18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grpSp>
              <p:nvGrpSpPr>
                <p:cNvPr id="21521" name="组合 8"/>
                <p:cNvGrpSpPr>
                  <a:grpSpLocks/>
                </p:cNvGrpSpPr>
                <p:nvPr/>
              </p:nvGrpSpPr>
              <p:grpSpPr bwMode="auto">
                <a:xfrm>
                  <a:off x="4494284" y="2979307"/>
                  <a:ext cx="607190" cy="1121821"/>
                  <a:chOff x="9632752" y="7542709"/>
                  <a:chExt cx="890113" cy="1644542"/>
                </a:xfrm>
              </p:grpSpPr>
              <p:sp>
                <p:nvSpPr>
                  <p:cNvPr id="10" name="任意多边形 30">
                    <a:extLst/>
                  </p:cNvPr>
                  <p:cNvSpPr/>
                  <p:nvPr/>
                </p:nvSpPr>
                <p:spPr>
                  <a:xfrm>
                    <a:off x="9630388" y="7545366"/>
                    <a:ext cx="891622" cy="114554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0113" h="1151186">
                        <a:moveTo>
                          <a:pt x="393664" y="0"/>
                        </a:moveTo>
                        <a:cubicBezTo>
                          <a:pt x="550582" y="0"/>
                          <a:pt x="672552" y="35975"/>
                          <a:pt x="759577" y="107924"/>
                        </a:cubicBezTo>
                        <a:cubicBezTo>
                          <a:pt x="846601" y="179873"/>
                          <a:pt x="890113" y="277175"/>
                          <a:pt x="890113" y="399832"/>
                        </a:cubicBezTo>
                        <a:cubicBezTo>
                          <a:pt x="890113" y="478633"/>
                          <a:pt x="872297" y="551267"/>
                          <a:pt x="836665" y="617735"/>
                        </a:cubicBezTo>
                        <a:cubicBezTo>
                          <a:pt x="801033" y="684202"/>
                          <a:pt x="739705" y="752725"/>
                          <a:pt x="652681" y="823303"/>
                        </a:cubicBezTo>
                        <a:cubicBezTo>
                          <a:pt x="579361" y="881548"/>
                          <a:pt x="532594" y="927287"/>
                          <a:pt x="512380" y="960520"/>
                        </a:cubicBezTo>
                        <a:cubicBezTo>
                          <a:pt x="492166" y="993754"/>
                          <a:pt x="482059" y="1033669"/>
                          <a:pt x="482059" y="1080264"/>
                        </a:cubicBezTo>
                        <a:lnTo>
                          <a:pt x="482059" y="1151186"/>
                        </a:lnTo>
                        <a:lnTo>
                          <a:pt x="210708" y="1151186"/>
                        </a:lnTo>
                        <a:lnTo>
                          <a:pt x="210708" y="1054568"/>
                        </a:lnTo>
                        <a:cubicBezTo>
                          <a:pt x="210708" y="981249"/>
                          <a:pt x="224070" y="918722"/>
                          <a:pt x="250794" y="866987"/>
                        </a:cubicBezTo>
                        <a:cubicBezTo>
                          <a:pt x="277518" y="815252"/>
                          <a:pt x="322400" y="763346"/>
                          <a:pt x="385441" y="711268"/>
                        </a:cubicBezTo>
                        <a:cubicBezTo>
                          <a:pt x="458076" y="651653"/>
                          <a:pt x="506384" y="602831"/>
                          <a:pt x="530367" y="564801"/>
                        </a:cubicBezTo>
                        <a:cubicBezTo>
                          <a:pt x="554350" y="526770"/>
                          <a:pt x="566342" y="485828"/>
                          <a:pt x="566342" y="441973"/>
                        </a:cubicBezTo>
                        <a:cubicBezTo>
                          <a:pt x="566342" y="391266"/>
                          <a:pt x="548526" y="350838"/>
                          <a:pt x="512894" y="320688"/>
                        </a:cubicBezTo>
                        <a:cubicBezTo>
                          <a:pt x="477262" y="290537"/>
                          <a:pt x="426213" y="275462"/>
                          <a:pt x="359745" y="275462"/>
                        </a:cubicBezTo>
                        <a:cubicBezTo>
                          <a:pt x="230922" y="275462"/>
                          <a:pt x="111007" y="323428"/>
                          <a:pt x="0" y="419361"/>
                        </a:cubicBezTo>
                        <a:lnTo>
                          <a:pt x="0" y="102785"/>
                        </a:lnTo>
                        <a:cubicBezTo>
                          <a:pt x="122656" y="34262"/>
                          <a:pt x="253877" y="0"/>
                          <a:pt x="393664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dist="25400" dir="2700000" sx="103000" sy="103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  <p:sp>
                <p:nvSpPr>
                  <p:cNvPr id="11" name="任意多边形 28">
                    <a:extLst/>
                  </p:cNvPr>
                  <p:cNvSpPr/>
                  <p:nvPr/>
                </p:nvSpPr>
                <p:spPr>
                  <a:xfrm>
                    <a:off x="9785900" y="8840793"/>
                    <a:ext cx="383608" cy="34259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7218" h="343300">
                        <a:moveTo>
                          <a:pt x="188095" y="0"/>
                        </a:moveTo>
                        <a:cubicBezTo>
                          <a:pt x="240173" y="0"/>
                          <a:pt x="284713" y="16788"/>
                          <a:pt x="321715" y="50364"/>
                        </a:cubicBezTo>
                        <a:cubicBezTo>
                          <a:pt x="358717" y="83941"/>
                          <a:pt x="377218" y="124711"/>
                          <a:pt x="377218" y="172677"/>
                        </a:cubicBezTo>
                        <a:cubicBezTo>
                          <a:pt x="377218" y="219273"/>
                          <a:pt x="358717" y="259359"/>
                          <a:pt x="321715" y="292935"/>
                        </a:cubicBezTo>
                        <a:cubicBezTo>
                          <a:pt x="284713" y="326512"/>
                          <a:pt x="240173" y="343300"/>
                          <a:pt x="188095" y="343300"/>
                        </a:cubicBezTo>
                        <a:cubicBezTo>
                          <a:pt x="135332" y="343300"/>
                          <a:pt x="90793" y="326340"/>
                          <a:pt x="54475" y="292421"/>
                        </a:cubicBezTo>
                        <a:cubicBezTo>
                          <a:pt x="18158" y="258503"/>
                          <a:pt x="0" y="218588"/>
                          <a:pt x="0" y="172677"/>
                        </a:cubicBezTo>
                        <a:cubicBezTo>
                          <a:pt x="0" y="125397"/>
                          <a:pt x="18158" y="84797"/>
                          <a:pt x="54475" y="50878"/>
                        </a:cubicBezTo>
                        <a:cubicBezTo>
                          <a:pt x="90793" y="16959"/>
                          <a:pt x="135332" y="0"/>
                          <a:pt x="18809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>
                    <a:outerShdw blurRad="63500" dist="25400" dir="2700000" sx="103000" sy="103000" algn="tl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endParaRPr>
                  </a:p>
                </p:txBody>
              </p:sp>
            </p:grpSp>
          </p:grpSp>
        </p:grpSp>
        <p:grpSp>
          <p:nvGrpSpPr>
            <p:cNvPr id="7" name="组合 6"/>
            <p:cNvGrpSpPr/>
            <p:nvPr/>
          </p:nvGrpSpPr>
          <p:grpSpPr>
            <a:xfrm>
              <a:off x="451245" y="3080683"/>
              <a:ext cx="11002387" cy="3320778"/>
              <a:chOff x="494213" y="3422510"/>
              <a:chExt cx="11002387" cy="3320778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494213" y="3422510"/>
                <a:ext cx="1684684" cy="2144664"/>
                <a:chOff x="494213" y="3422510"/>
                <a:chExt cx="1684684" cy="2144664"/>
              </a:xfrm>
            </p:grpSpPr>
            <p:pic>
              <p:nvPicPr>
                <p:cNvPr id="21516" name="Picture 5" descr="费马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9935" y="3422510"/>
                  <a:ext cx="1122070" cy="14883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1517" name="矩形 12"/>
                <p:cNvSpPr>
                  <a:spLocks noChangeArrowheads="1"/>
                </p:cNvSpPr>
                <p:nvPr/>
              </p:nvSpPr>
              <p:spPr bwMode="auto">
                <a:xfrm>
                  <a:off x="494213" y="5013176"/>
                  <a:ext cx="1684684" cy="553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1pPr>
                  <a:lvl2pPr marL="742950" indent="-28575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2pPr>
                  <a:lvl3pPr marL="11430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3pPr>
                  <a:lvl4pPr marL="16002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4pPr>
                  <a:lvl5pPr marL="2057400" indent="-228600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5pPr>
                  <a:lvl6pPr marL="25146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6pPr>
                  <a:lvl7pPr marL="29718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7pPr>
                  <a:lvl8pPr marL="34290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8pPr>
                  <a:lvl9pPr marL="3886200" indent="-228600" defTabSz="457200" eaLnBrk="0" fontAlgn="base" hangingPunct="0">
                    <a:lnSpc>
                      <a:spcPct val="90000"/>
                    </a:lnSpc>
                    <a:spcBef>
                      <a:spcPts val="5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</a:defRPr>
                  </a:lvl9pPr>
                </a:lstStyle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sz="1200" b="1" dirty="0">
                      <a:latin typeface="Times New Roman" panose="02020603050405020304" pitchFamily="18" charset="0"/>
                      <a:ea typeface="楷体_GB2312" pitchFamily="1" charset="-122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费马（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Pierre de Fermat</a:t>
                  </a: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）</a:t>
                  </a:r>
                  <a:endParaRPr lang="en-US" altLang="zh-CN" sz="1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法国，律师，业余数学家</a:t>
                  </a:r>
                  <a:endParaRPr lang="en-US" altLang="zh-CN" sz="1200" b="1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（</a:t>
                  </a:r>
                  <a:r>
                    <a:rPr lang="en-US" altLang="zh-CN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1601-1665</a:t>
                  </a:r>
                  <a:r>
                    <a:rPr lang="zh-CN" altLang="en-US" sz="1200" b="1" dirty="0">
                      <a:latin typeface="Times New Roman" panose="02020603050405020304" pitchFamily="18" charset="0"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）</a:t>
                  </a:r>
                </a:p>
              </p:txBody>
            </p:sp>
          </p:grpSp>
          <p:grpSp>
            <p:nvGrpSpPr>
              <p:cNvPr id="6" name="组合 5"/>
              <p:cNvGrpSpPr/>
              <p:nvPr/>
            </p:nvGrpSpPr>
            <p:grpSpPr>
              <a:xfrm>
                <a:off x="2639616" y="3422510"/>
                <a:ext cx="8856984" cy="3320778"/>
                <a:chOff x="2639616" y="3422510"/>
                <a:chExt cx="8856984" cy="3320778"/>
              </a:xfrm>
            </p:grpSpPr>
            <p:pic>
              <p:nvPicPr>
                <p:cNvPr id="21513" name="Picture 3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39616" y="3422510"/>
                  <a:ext cx="1250059" cy="1425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1514" name="Picture 2" descr="https://pics5.baidu.com/feed/e1fe9925bc315c60215b7fc31f0118184854770f.png@f_auto?token=94c4288ca99ca92b90f45966f898583e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31904" y="3422510"/>
                  <a:ext cx="2385873" cy="14252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" name="矩形 15">
                  <a:extLst/>
                </p:cNvPr>
                <p:cNvSpPr/>
                <p:nvPr/>
              </p:nvSpPr>
              <p:spPr bwMode="auto">
                <a:xfrm>
                  <a:off x="2677142" y="5047311"/>
                  <a:ext cx="8819458" cy="16959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eaLnBrk="1" fontAlgn="auto" hangingPunct="1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Font typeface="Wingdings" panose="05000000000000000000" pitchFamily="2" charset="2"/>
                    <a:buChar char="l"/>
                    <a:defRPr/>
                  </a:pPr>
                  <a:r>
                    <a:rPr lang="en-US" altLang="zh-CN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1637</a:t>
                  </a:r>
                  <a:r>
                    <a:rPr lang="zh-CN" altLang="en-US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年，费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马用拉丁文在本文右侧空白写下：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将</a:t>
                  </a:r>
                  <a:r>
                    <a:rPr lang="zh-CN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一个立方数分成两个立方数之和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，或</a:t>
                  </a:r>
                  <a:r>
                    <a:rPr lang="zh-CN" altLang="zh-CN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一个四次幂分成两个四次幂之和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，或者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一般</a:t>
                  </a:r>
                  <a:r>
                    <a:rPr lang="zh-CN" altLang="en-US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化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地将一个高于二次的幂分成两个同次幂之和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，这是不可能的。关于此，我确信发现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了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一种美妙</a:t>
                  </a:r>
                  <a:r>
                    <a:rPr lang="zh-CN" altLang="zh-CN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证明方法</a:t>
                  </a:r>
                  <a:r>
                    <a:rPr lang="zh-CN" altLang="zh-CN" b="1" dirty="0" smtClean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可惜此处甚小，无法写下证明过程。</a:t>
                  </a:r>
                  <a:endPara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endParaRPr>
                </a:p>
                <a:p>
                  <a:pPr marL="176213" indent="-176213" eaLnBrk="1" fontAlgn="auto" hangingPunct="1">
                    <a:lnSpc>
                      <a:spcPts val="27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0000"/>
                    </a:buClr>
                    <a:buFont typeface="Wingdings" panose="05000000000000000000" pitchFamily="2" charset="2"/>
                    <a:buChar char="l"/>
                    <a:defRPr/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1994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年，英国数学家</a:t>
                  </a:r>
                  <a:r>
                    <a:rPr lang="en-US" altLang="zh-CN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Andrew Wiles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宋体" panose="02010600030101010101" pitchFamily="2" charset="-122"/>
                      <a:cs typeface="Times New Roman" panose="02020603050405020304" pitchFamily="18" charset="0"/>
                    </a:rPr>
                    <a:t>成功证明了费马大定理。</a:t>
                  </a:r>
                </a:p>
              </p:txBody>
            </p:sp>
          </p:grpSp>
        </p:grpSp>
      </p:grpSp>
      <p:cxnSp>
        <p:nvCxnSpPr>
          <p:cNvPr id="20" name="直接连接符 19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/>
          <p:cNvSpPr>
            <a:spLocks noChangeArrowheads="1"/>
          </p:cNvSpPr>
          <p:nvPr/>
        </p:nvSpPr>
        <p:spPr bwMode="auto">
          <a:xfrm>
            <a:off x="385380" y="799873"/>
            <a:ext cx="5854636" cy="371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69875" indent="-26987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eaLnBrk="1" hangingPunct="1">
              <a:lnSpc>
                <a:spcPts val="29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None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⑴、智能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之器从何而来（工欲善其事，必先利其器）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888088" y="5038815"/>
            <a:ext cx="4752528" cy="800219"/>
            <a:chOff x="6456040" y="5446935"/>
            <a:chExt cx="4752528" cy="800219"/>
          </a:xfrm>
        </p:grpSpPr>
        <p:grpSp>
          <p:nvGrpSpPr>
            <p:cNvPr id="23566" name="组合 13"/>
            <p:cNvGrpSpPr>
              <a:grpSpLocks/>
            </p:cNvGrpSpPr>
            <p:nvPr/>
          </p:nvGrpSpPr>
          <p:grpSpPr bwMode="auto">
            <a:xfrm>
              <a:off x="6456040" y="5596236"/>
              <a:ext cx="504190" cy="501616"/>
              <a:chOff x="4082479" y="2760704"/>
              <a:chExt cx="1485324" cy="1485324"/>
            </a:xfrm>
          </p:grpSpPr>
          <p:sp>
            <p:nvSpPr>
              <p:cNvPr id="15" name="立方体 14"/>
              <p:cNvSpPr/>
              <p:nvPr/>
            </p:nvSpPr>
            <p:spPr>
              <a:xfrm rot="2700000">
                <a:off x="4082477" y="2760698"/>
                <a:ext cx="1485328" cy="1485324"/>
              </a:xfrm>
              <a:prstGeom prst="cube">
                <a:avLst>
                  <a:gd name="adj" fmla="val 6189"/>
                </a:avLst>
              </a:prstGeom>
              <a:gradFill>
                <a:gsLst>
                  <a:gs pos="0">
                    <a:srgbClr val="016773"/>
                  </a:gs>
                  <a:gs pos="26000">
                    <a:srgbClr val="007684"/>
                  </a:gs>
                  <a:gs pos="100000">
                    <a:srgbClr val="81C7C9"/>
                  </a:gs>
                </a:gsLst>
                <a:lin ang="1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  <p:grpSp>
            <p:nvGrpSpPr>
              <p:cNvPr id="23569" name="组合 15"/>
              <p:cNvGrpSpPr>
                <a:grpSpLocks/>
              </p:cNvGrpSpPr>
              <p:nvPr/>
            </p:nvGrpSpPr>
            <p:grpSpPr bwMode="auto">
              <a:xfrm>
                <a:off x="4494284" y="2979307"/>
                <a:ext cx="607190" cy="1121821"/>
                <a:chOff x="9632752" y="7542709"/>
                <a:chExt cx="890113" cy="1644542"/>
              </a:xfrm>
            </p:grpSpPr>
            <p:sp>
              <p:nvSpPr>
                <p:cNvPr id="17" name="任意多边形 30"/>
                <p:cNvSpPr/>
                <p:nvPr/>
              </p:nvSpPr>
              <p:spPr>
                <a:xfrm>
                  <a:off x="9630031" y="7542721"/>
                  <a:ext cx="897097" cy="1149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90113" h="1151186">
                      <a:moveTo>
                        <a:pt x="393664" y="0"/>
                      </a:moveTo>
                      <a:cubicBezTo>
                        <a:pt x="550582" y="0"/>
                        <a:pt x="672552" y="35975"/>
                        <a:pt x="759577" y="107924"/>
                      </a:cubicBezTo>
                      <a:cubicBezTo>
                        <a:pt x="846601" y="179873"/>
                        <a:pt x="890113" y="277175"/>
                        <a:pt x="890113" y="399832"/>
                      </a:cubicBezTo>
                      <a:cubicBezTo>
                        <a:pt x="890113" y="478633"/>
                        <a:pt x="872297" y="551267"/>
                        <a:pt x="836665" y="617735"/>
                      </a:cubicBezTo>
                      <a:cubicBezTo>
                        <a:pt x="801033" y="684202"/>
                        <a:pt x="739705" y="752725"/>
                        <a:pt x="652681" y="823303"/>
                      </a:cubicBezTo>
                      <a:cubicBezTo>
                        <a:pt x="579361" y="881548"/>
                        <a:pt x="532594" y="927287"/>
                        <a:pt x="512380" y="960520"/>
                      </a:cubicBezTo>
                      <a:cubicBezTo>
                        <a:pt x="492166" y="993754"/>
                        <a:pt x="482059" y="1033669"/>
                        <a:pt x="482059" y="1080264"/>
                      </a:cubicBezTo>
                      <a:lnTo>
                        <a:pt x="482059" y="1151186"/>
                      </a:lnTo>
                      <a:lnTo>
                        <a:pt x="210708" y="1151186"/>
                      </a:lnTo>
                      <a:lnTo>
                        <a:pt x="210708" y="1054568"/>
                      </a:lnTo>
                      <a:cubicBezTo>
                        <a:pt x="210708" y="981249"/>
                        <a:pt x="224070" y="918722"/>
                        <a:pt x="250794" y="866987"/>
                      </a:cubicBezTo>
                      <a:cubicBezTo>
                        <a:pt x="277518" y="815252"/>
                        <a:pt x="322400" y="763346"/>
                        <a:pt x="385441" y="711268"/>
                      </a:cubicBezTo>
                      <a:cubicBezTo>
                        <a:pt x="458076" y="651653"/>
                        <a:pt x="506384" y="602831"/>
                        <a:pt x="530367" y="564801"/>
                      </a:cubicBezTo>
                      <a:cubicBezTo>
                        <a:pt x="554350" y="526770"/>
                        <a:pt x="566342" y="485828"/>
                        <a:pt x="566342" y="441973"/>
                      </a:cubicBezTo>
                      <a:cubicBezTo>
                        <a:pt x="566342" y="391266"/>
                        <a:pt x="548526" y="350838"/>
                        <a:pt x="512894" y="320688"/>
                      </a:cubicBezTo>
                      <a:cubicBezTo>
                        <a:pt x="477262" y="290537"/>
                        <a:pt x="426213" y="275462"/>
                        <a:pt x="359745" y="275462"/>
                      </a:cubicBezTo>
                      <a:cubicBezTo>
                        <a:pt x="230922" y="275462"/>
                        <a:pt x="111007" y="323428"/>
                        <a:pt x="0" y="419361"/>
                      </a:cubicBezTo>
                      <a:lnTo>
                        <a:pt x="0" y="102785"/>
                      </a:lnTo>
                      <a:cubicBezTo>
                        <a:pt x="122656" y="34262"/>
                        <a:pt x="253877" y="0"/>
                        <a:pt x="393664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/>
                </a:p>
              </p:txBody>
            </p:sp>
            <p:sp>
              <p:nvSpPr>
                <p:cNvPr id="18" name="任意多边形 28"/>
                <p:cNvSpPr/>
                <p:nvPr/>
              </p:nvSpPr>
              <p:spPr>
                <a:xfrm>
                  <a:off x="9786805" y="8843519"/>
                  <a:ext cx="383225" cy="339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7218" h="343300">
                      <a:moveTo>
                        <a:pt x="188095" y="0"/>
                      </a:moveTo>
                      <a:cubicBezTo>
                        <a:pt x="240173" y="0"/>
                        <a:pt x="284713" y="16788"/>
                        <a:pt x="321715" y="50364"/>
                      </a:cubicBezTo>
                      <a:cubicBezTo>
                        <a:pt x="358717" y="83941"/>
                        <a:pt x="377218" y="124711"/>
                        <a:pt x="377218" y="172677"/>
                      </a:cubicBezTo>
                      <a:cubicBezTo>
                        <a:pt x="377218" y="219273"/>
                        <a:pt x="358717" y="259359"/>
                        <a:pt x="321715" y="292935"/>
                      </a:cubicBezTo>
                      <a:cubicBezTo>
                        <a:pt x="284713" y="326512"/>
                        <a:pt x="240173" y="343300"/>
                        <a:pt x="188095" y="343300"/>
                      </a:cubicBezTo>
                      <a:cubicBezTo>
                        <a:pt x="135332" y="343300"/>
                        <a:pt x="90793" y="326340"/>
                        <a:pt x="54475" y="292421"/>
                      </a:cubicBezTo>
                      <a:cubicBezTo>
                        <a:pt x="18158" y="258503"/>
                        <a:pt x="0" y="218588"/>
                        <a:pt x="0" y="172677"/>
                      </a:cubicBezTo>
                      <a:cubicBezTo>
                        <a:pt x="0" y="125397"/>
                        <a:pt x="18158" y="84797"/>
                        <a:pt x="54475" y="50878"/>
                      </a:cubicBezTo>
                      <a:cubicBezTo>
                        <a:pt x="90793" y="16959"/>
                        <a:pt x="135332" y="0"/>
                        <a:pt x="188095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>
                  <a:outerShdw blurRad="63500" dist="25400" dir="2700000" sx="103000" sy="103000" algn="tl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/>
                </a:p>
              </p:txBody>
            </p:sp>
          </p:grpSp>
        </p:grpSp>
        <p:sp>
          <p:nvSpPr>
            <p:cNvPr id="19" name="矩形 18"/>
            <p:cNvSpPr/>
            <p:nvPr/>
          </p:nvSpPr>
          <p:spPr bwMode="auto">
            <a:xfrm>
              <a:off x="7319515" y="5446935"/>
              <a:ext cx="3889053" cy="800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如何证明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计算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这一问题？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eaLnBrk="1" fontAlgn="auto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可用怎样的“计算载体”来实现？</a:t>
              </a:r>
            </a:p>
          </p:txBody>
        </p:sp>
      </p:grpSp>
      <p:sp>
        <p:nvSpPr>
          <p:cNvPr id="20" name="矩形 19">
            <a:extLst/>
          </p:cNvPr>
          <p:cNvSpPr/>
          <p:nvPr/>
        </p:nvSpPr>
        <p:spPr>
          <a:xfrm>
            <a:off x="442180" y="240088"/>
            <a:ext cx="2532360" cy="371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、计算之力从何而来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909681" y="1482469"/>
            <a:ext cx="10863219" cy="3818739"/>
            <a:chOff x="909681" y="1482469"/>
            <a:chExt cx="10863219" cy="3818739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909681" y="3454549"/>
              <a:ext cx="9938847" cy="18466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问题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：证明算术公理的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相容性（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 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compatibility of the arithmetical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axioms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）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2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完备性：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所有能够从该形式化系统推导出来的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命题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，均可从这个形式化系统推导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出来。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12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一致性：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一个命题不可能同时为真或为假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600"/>
                </a:spcAft>
                <a:buClr>
                  <a:srgbClr val="FF0000"/>
                </a:buClr>
                <a:buSzPct val="12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可判定性：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算法可在有限步内判定命题的真伪</a:t>
              </a: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09682" y="1482469"/>
              <a:ext cx="10730934" cy="1703440"/>
              <a:chOff x="909682" y="1482469"/>
              <a:chExt cx="10730934" cy="1703440"/>
            </a:xfrm>
          </p:grpSpPr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 rotWithShape="1">
              <a:blip r:embed="rId2"/>
              <a:srcRect l="5127" r="4191" b="3483"/>
              <a:stretch>
                <a:fillRect/>
              </a:stretch>
            </p:blipFill>
            <p:spPr bwMode="auto">
              <a:xfrm>
                <a:off x="2423592" y="1525438"/>
                <a:ext cx="1222375" cy="1503362"/>
              </a:xfrm>
              <a:prstGeom prst="rect">
                <a:avLst/>
              </a:prstGeom>
              <a:effectLst>
                <a:outerShdw blurRad="368300" dist="139700" dir="20940000" algn="bl" rotWithShape="0">
                  <a:srgbClr val="013F45">
                    <a:alpha val="61000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65" name="文本框 4"/>
              <p:cNvSpPr txBox="1">
                <a:spLocks noChangeArrowheads="1"/>
              </p:cNvSpPr>
              <p:nvPr/>
            </p:nvSpPr>
            <p:spPr bwMode="auto">
              <a:xfrm>
                <a:off x="3935760" y="1554758"/>
                <a:ext cx="7704856" cy="11541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lnSpc>
                    <a:spcPts val="3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Mathematical Problems</a:t>
                </a:r>
              </a:p>
              <a:p>
                <a:pPr algn="ctr" eaLnBrk="1" hangingPunct="1">
                  <a:lnSpc>
                    <a:spcPts val="3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(23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个数学问题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 algn="ctr" eaLnBrk="1" hangingPunct="1">
                  <a:lnSpc>
                    <a:spcPts val="3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Lecture delivered before the International Congress of Mathematicians at Paris in 1900</a:t>
                </a:r>
                <a:endPara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3561" name="组合 21"/>
              <p:cNvGrpSpPr>
                <a:grpSpLocks/>
              </p:cNvGrpSpPr>
              <p:nvPr/>
            </p:nvGrpSpPr>
            <p:grpSpPr bwMode="auto">
              <a:xfrm>
                <a:off x="909682" y="1482469"/>
                <a:ext cx="1151725" cy="1703440"/>
                <a:chOff x="492003" y="2721935"/>
                <a:chExt cx="1151878" cy="1704569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6485" y="2721705"/>
                  <a:ext cx="866890" cy="1069095"/>
                </a:xfrm>
                <a:prstGeom prst="rect">
                  <a:avLst/>
                </a:prstGeom>
                <a:effectLst>
                  <a:outerShdw blurRad="368300" dist="139700" dir="20940000" algn="bl" rotWithShape="0">
                    <a:srgbClr val="013F45">
                      <a:alpha val="61000"/>
                    </a:srgbClr>
                  </a:outerShdw>
                </a:effectLst>
              </p:spPr>
            </p:pic>
            <p:sp>
              <p:nvSpPr>
                <p:cNvPr id="21" name="文本框 4"/>
                <p:cNvSpPr txBox="1"/>
                <p:nvPr/>
              </p:nvSpPr>
              <p:spPr>
                <a:xfrm>
                  <a:off x="492003" y="3871817"/>
                  <a:ext cx="1151091" cy="554404"/>
                </a:xfrm>
                <a:prstGeom prst="rect">
                  <a:avLst/>
                </a:prstGeom>
              </p:spPr>
              <p:txBody>
                <a:bodyPr lIns="0" tIns="0" rIns="0" bIns="0">
                  <a:spAutoFit/>
                </a:bodyPr>
                <a:lstStyle>
                  <a:defPPr>
                    <a:defRPr lang="zh-CN"/>
                  </a:defPPr>
                  <a:lvl1pPr algn="ctr">
                    <a:defRPr sz="140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defRPr>
                  </a:lvl1pPr>
                </a:lstStyle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David Hilbert</a:t>
                  </a:r>
                </a:p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00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德国著名数学家</a:t>
                  </a:r>
                  <a:endParaRPr lang="en-US" altLang="zh-CN" sz="1200" dirty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1200" dirty="0">
                      <a:solidFill>
                        <a:schemeClr val="tx1"/>
                      </a:solidFill>
                      <a:latin typeface="+mn-ea"/>
                    </a:rPr>
                    <a:t>(1862-1943)</a:t>
                  </a:r>
                </a:p>
              </p:txBody>
            </p:sp>
          </p:grpSp>
        </p:grpSp>
        <p:sp>
          <p:nvSpPr>
            <p:cNvPr id="3" name="矩形 2"/>
            <p:cNvSpPr/>
            <p:nvPr/>
          </p:nvSpPr>
          <p:spPr>
            <a:xfrm>
              <a:off x="4382036" y="3206712"/>
              <a:ext cx="7390864" cy="294953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在算术公理系统中，不能推导出</a:t>
              </a:r>
              <a:r>
                <a:rPr lang="zh-CN" altLang="en-US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两个互相矛盾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</a:t>
              </a:r>
              <a:r>
                <a:rPr lang="zh-CN" altLang="en-US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命题</a:t>
              </a:r>
              <a:r>
                <a:rPr lang="en-US" altLang="zh-CN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互</a:t>
              </a:r>
              <a:r>
                <a:rPr lang="zh-CN" altLang="en-US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为反命题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</a:t>
              </a:r>
              <a:r>
                <a:rPr lang="zh-CN" altLang="en-US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命题</a:t>
              </a:r>
              <a:r>
                <a:rPr lang="en-US" altLang="zh-CN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zh-CN" altLang="en-US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288" y="854422"/>
            <a:ext cx="10021192" cy="846386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9875" indent="-2698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此问题相关并产生的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可计算理论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，推动传统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手工计算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迈入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自动计算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9875" indent="-2698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：虽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有许多不同定义方式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但均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抽象理解为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转换为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思维</a:t>
            </a: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过程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2000" b="1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5288" y="2127843"/>
            <a:ext cx="11377612" cy="3449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可计算理论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也称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理论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。作为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计算机科学的理论基础之一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研究</a:t>
            </a:r>
            <a:r>
              <a:rPr lang="zh-CN" altLang="zh-CN" sz="20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一般性质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的数学理论。</a:t>
            </a:r>
          </a:p>
          <a:p>
            <a:pPr marL="539750" indent="-176213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通过建立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数学模型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精确区分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哪些问题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，哪些问题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不可计算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176213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计算过程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就是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执行过程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重要任务之一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这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一概念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精确化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539750" indent="-176213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算法精确化途径很多，其中之一是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通过定义抽象计算机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看作抽象计算机的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。于是，通常将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能够用算法计算得到结果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值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的函数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称为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可计算函数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176213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可计算函数的精确定义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：能够在抽象计算机上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编程序计算得到值的函数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63537" algn="just" eaLnBrk="1" fontAlgn="auto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                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如此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，即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可讨论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哪些函数可计算，哪些函数不可计算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95288" y="286433"/>
            <a:ext cx="4129336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⑵、什么是计算、计算的本质是什么</a:t>
            </a:r>
            <a:endParaRPr lang="en-US" altLang="zh-CN" sz="2000" b="1" i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2506" y="271477"/>
            <a:ext cx="370411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图灵机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模型：机械计算之器</a:t>
            </a:r>
          </a:p>
        </p:txBody>
      </p:sp>
      <p:sp>
        <p:nvSpPr>
          <p:cNvPr id="12" name="矩形 11">
            <a:extLst/>
          </p:cNvPr>
          <p:cNvSpPr/>
          <p:nvPr/>
        </p:nvSpPr>
        <p:spPr>
          <a:xfrm>
            <a:off x="551384" y="3937202"/>
            <a:ext cx="11323114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1937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zh-CN" altLang="en-US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发表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《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论可计算数及其在判定问题上的应用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》</a:t>
            </a:r>
            <a:r>
              <a:rPr lang="zh-CN" altLang="zh-CN" sz="20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论文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，提出</a:t>
            </a:r>
            <a:r>
              <a:rPr lang="zh-CN" altLang="zh-CN" sz="20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现代计算机的理论模型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图灵机模型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，为人工智能提供了</a:t>
            </a:r>
            <a:r>
              <a:rPr lang="zh-CN" altLang="en-US" sz="2000" b="1" kern="100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机器载体</a:t>
            </a:r>
            <a:r>
              <a:rPr lang="zh-CN" altLang="en-US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03792" y="974122"/>
            <a:ext cx="10676784" cy="2886566"/>
            <a:chOff x="603792" y="974122"/>
            <a:chExt cx="10676784" cy="2886566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8328248" y="1124744"/>
              <a:ext cx="2952328" cy="2585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机械式计算过程：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Wingdings" panose="05000000000000000000" pitchFamily="2" charset="2"/>
                <a:buChar char="u"/>
                <a:defRPr/>
              </a:pPr>
              <a:r>
                <a:rPr lang="zh-CN" altLang="en-US" sz="1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第一步</a:t>
              </a:r>
              <a:r>
                <a:rPr lang="zh-CN" altLang="en-US" sz="1400" b="1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读入</a:t>
              </a:r>
              <a:r>
                <a:rPr lang="en-US" altLang="zh-CN" sz="1400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gcd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(24,16)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这一信息，触发最大公约数这一指令得到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24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16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的最大公约数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8</a:t>
              </a: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Wingdings" panose="05000000000000000000" pitchFamily="2" charset="2"/>
                <a:buChar char="u"/>
                <a:defRPr/>
              </a:pPr>
              <a:r>
                <a:rPr lang="zh-CN" altLang="en-US" sz="1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第二步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触发乘法指令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Wingdings" panose="05000000000000000000" pitchFamily="2" charset="2"/>
                <a:buChar char="u"/>
                <a:defRPr/>
              </a:pPr>
              <a:r>
                <a:rPr lang="zh-CN" altLang="en-US" sz="1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第三步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：触发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加法指令</a:t>
              </a:r>
              <a:endPara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176213" indent="-176213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FF"/>
                </a:buClr>
                <a:buFont typeface="Wingdings" panose="05000000000000000000" pitchFamily="2" charset="2"/>
                <a:buChar char="u"/>
                <a:defRPr/>
              </a:pPr>
              <a:r>
                <a:rPr lang="zh-CN" altLang="en-US" sz="14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第四步</a:t>
              </a:r>
              <a:r>
                <a:rPr lang="zh-CN" altLang="en-US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在纸带方格上留下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97</a:t>
              </a:r>
              <a:r>
                <a:rPr lang="zh-CN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计算结果后图灵机停止工作</a:t>
              </a:r>
              <a:r>
                <a:rPr lang="en-US" altLang="zh-CN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lang="zh-CN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603792" y="1124744"/>
              <a:ext cx="1660769" cy="2585323"/>
              <a:chOff x="479180" y="1124744"/>
              <a:chExt cx="1660769" cy="2585323"/>
            </a:xfrm>
          </p:grpSpPr>
          <p:sp>
            <p:nvSpPr>
              <p:cNvPr id="25608" name="文本框 4"/>
              <p:cNvSpPr txBox="1">
                <a:spLocks noChangeArrowheads="1"/>
              </p:cNvSpPr>
              <p:nvPr/>
            </p:nvSpPr>
            <p:spPr bwMode="auto">
              <a:xfrm>
                <a:off x="559470" y="3045270"/>
                <a:ext cx="1500188" cy="6647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Alan Turing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zh-CN" sz="1600" dirty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(1912-1954)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1600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计算机理论之父</a:t>
                </a:r>
              </a:p>
            </p:txBody>
          </p:sp>
          <p:pic>
            <p:nvPicPr>
              <p:cNvPr id="25609" name="Picture 2" descr="Image result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9180" y="1124744"/>
                <a:ext cx="1660769" cy="18440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5606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161" y="974122"/>
              <a:ext cx="5634486" cy="28865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0" name="直接连接符 9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551384" y="4706213"/>
            <a:ext cx="10676784" cy="1555149"/>
            <a:chOff x="551384" y="4706213"/>
            <a:chExt cx="10676784" cy="1555149"/>
          </a:xfrm>
        </p:grpSpPr>
        <p:sp>
          <p:nvSpPr>
            <p:cNvPr id="5" name="矩形 4"/>
            <p:cNvSpPr/>
            <p:nvPr/>
          </p:nvSpPr>
          <p:spPr>
            <a:xfrm>
              <a:off x="551384" y="4706213"/>
              <a:ext cx="1067678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与“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递归函数”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和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“</a:t>
              </a:r>
              <a:r>
                <a:rPr lang="el-GR" altLang="zh-CN" sz="20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λ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演算”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相似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，都是用于衡量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问题的可计算性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的工具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。（哥德尔、邱奇）</a:t>
              </a:r>
              <a:endPara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127448" y="5157191"/>
              <a:ext cx="5382593" cy="1104171"/>
              <a:chOff x="830348" y="5157192"/>
              <a:chExt cx="5382593" cy="1104171"/>
            </a:xfrm>
          </p:grpSpPr>
          <p:pic>
            <p:nvPicPr>
              <p:cNvPr id="13" name="Picture 2" descr="Kurt gÃ¶del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348" y="5157192"/>
                <a:ext cx="933662" cy="1056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93049" y="5157192"/>
                <a:ext cx="918576" cy="10664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矩形 14"/>
              <p:cNvSpPr/>
              <p:nvPr/>
            </p:nvSpPr>
            <p:spPr>
              <a:xfrm>
                <a:off x="2781730" y="5235441"/>
                <a:ext cx="3431211" cy="10259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1931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年，不完全性定理</a:t>
                </a:r>
                <a:endParaRPr lang="en-US" altLang="zh-CN" sz="16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ts val="2000"/>
                  </a:lnSpc>
                </a:pPr>
                <a:r>
                  <a:rPr lang="en-US" altLang="zh-CN" sz="1400" b="1" dirty="0" smtClean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《</a:t>
                </a:r>
                <a:r>
                  <a:rPr lang="zh-CN" altLang="en-US" sz="1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论数学原理及有关系统中不可判定命题</a:t>
                </a:r>
                <a:r>
                  <a:rPr lang="en-US" altLang="zh-CN" sz="14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》(On Formally Undecidable Propositions of Principia Mathematica and Related Systems)</a:t>
                </a:r>
                <a:endParaRPr lang="zh-CN" altLang="en-US" sz="14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7176120" y="5157191"/>
              <a:ext cx="3798647" cy="1056616"/>
              <a:chOff x="7250340" y="5157191"/>
              <a:chExt cx="3798647" cy="105661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0340" y="5157191"/>
                <a:ext cx="829735" cy="1056616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8161580" y="5235441"/>
                <a:ext cx="2887407" cy="51296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1930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年，</a:t>
                </a:r>
                <a:r>
                  <a:rPr lang="el-GR" altLang="zh-CN" sz="16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λ-</a:t>
                </a:r>
                <a:r>
                  <a:rPr lang="en-US" altLang="zh-CN" sz="16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calculus</a:t>
                </a:r>
              </a:p>
              <a:p>
                <a:pPr>
                  <a:lnSpc>
                    <a:spcPts val="2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600" b="1" dirty="0" smtClean="0"/>
                  <a:t>清晰定义</a:t>
                </a:r>
                <a:r>
                  <a:rPr lang="zh-CN" altLang="en-US" sz="1600" b="1" dirty="0"/>
                  <a:t>什么是一个可计算函数</a:t>
                </a:r>
                <a:endParaRPr lang="zh-CN" altLang="en-US" sz="16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 Box 4"/>
          <p:cNvSpPr txBox="1">
            <a:spLocks noChangeArrowheads="1"/>
          </p:cNvSpPr>
          <p:nvPr/>
        </p:nvSpPr>
        <p:spPr bwMode="auto">
          <a:xfrm>
            <a:off x="444500" y="258763"/>
            <a:ext cx="65087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交互</a:t>
            </a:r>
          </a:p>
        </p:txBody>
      </p:sp>
      <p:sp>
        <p:nvSpPr>
          <p:cNvPr id="5123" name="Text Box 5"/>
          <p:cNvSpPr txBox="1">
            <a:spLocks noChangeArrowheads="1"/>
          </p:cNvSpPr>
          <p:nvPr/>
        </p:nvSpPr>
        <p:spPr bwMode="auto">
          <a:xfrm>
            <a:off x="409575" y="869706"/>
            <a:ext cx="6118473" cy="2523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Tel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13971218355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课程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QQ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群：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秋季研究生</a:t>
            </a:r>
            <a:r>
              <a:rPr kumimoji="1"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kumimoji="1"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760437387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kumimoji="1"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FontTx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Email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fengqi@hust.edu.cn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任务</a:t>
            </a:r>
            <a:r>
              <a:rPr kumimoji="1" lang="zh-CN" altLang="en-US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提交</a:t>
            </a:r>
            <a:r>
              <a:rPr kumimoji="1" lang="zh-CN" altLang="en-US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ai_2018@sina.com</a:t>
            </a:r>
            <a:endParaRPr kumimoji="1" lang="en-US" altLang="zh-CN" sz="24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96" y="0"/>
            <a:ext cx="4536504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288" y="836712"/>
            <a:ext cx="11377612" cy="18851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图灵认为：一个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是否可计算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并不取决于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它所解决的问题本身，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而取决于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它“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是否可以用一个通用程序来实现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”。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即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，如果一个问题可以被解决，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那它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必然可以在通用图灵机上得到解决。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图灵可停机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定义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判断一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程序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能否在“有限时间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步骤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内停止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结束运行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)”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，即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陷入死循环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揭示了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可计算性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不可计算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性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的本质区别，为计算机科学提供了一种基本的理论框架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23962" y="296357"/>
            <a:ext cx="271971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图灵可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停机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与可计算性</a:t>
            </a:r>
            <a:endParaRPr lang="zh-CN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5288" y="3837602"/>
            <a:ext cx="11377612" cy="2308324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邱奇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图灵论题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Church-Turing thesis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所有计算或算法都可以由一台图灵机来执行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任何常规编程语言编写的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计算机程序，都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可以翻译成一台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图灵机。反之，任何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一台图灵机也都可以翻译成大部分编程语言的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程序。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所以，论题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和以下说法等价：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常规编程语言可以有效表达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任何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算法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此论题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被普遍假定为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真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9131" y="2807789"/>
            <a:ext cx="10801200" cy="76944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可计算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不可计算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：针对一个问题，一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个实现算法的通用程序，是否能在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有限时间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步骤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内结束运行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，然后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输出结果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或死循环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3"/>
          <p:cNvSpPr txBox="1">
            <a:spLocks/>
          </p:cNvSpPr>
          <p:nvPr/>
        </p:nvSpPr>
        <p:spPr>
          <a:xfrm>
            <a:off x="407012" y="279749"/>
            <a:ext cx="2964408" cy="315823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buClr>
                <a:schemeClr val="accent2"/>
              </a:buClr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对智能的测试：图灵测试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12" y="980728"/>
            <a:ext cx="4176820" cy="276071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871864" y="976681"/>
            <a:ext cx="7068864" cy="2164287"/>
            <a:chOff x="4871864" y="976681"/>
            <a:chExt cx="7068864" cy="2164287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871864" y="976681"/>
              <a:ext cx="7068864" cy="4674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1pPr>
              <a:lvl2pPr marL="8001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2pPr>
              <a:lvl3pPr marL="12573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3pPr>
              <a:lvl4pPr marL="17145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4pPr>
              <a:lvl5pPr marL="2171700" indent="-3429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5pPr>
              <a:lvl6pPr marL="26289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6pPr>
              <a:lvl7pPr marL="30861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7pPr>
              <a:lvl8pPr marL="35433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8pPr>
              <a:lvl9pPr marL="4000500" indent="-3429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9pPr>
            </a:lstStyle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80000"/>
                <a:buFont typeface="宋体" panose="02010600030101010101" pitchFamily="2" charset="-122"/>
                <a:buChar char="□"/>
                <a:defRPr/>
              </a:pPr>
              <a:r>
                <a:rPr kumimoji="1"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Agent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判定</a:t>
              </a:r>
              <a:r>
                <a:rPr kumimoji="1"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r>
                <a:rPr kumimoji="1" lang="en-US" altLang="zh-CN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Turing test</a:t>
              </a:r>
              <a:r>
                <a:rPr kumimoji="1"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问答→结果→思维→局限→争论</a:t>
              </a:r>
              <a:r>
                <a:rPr kumimoji="1"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</a:p>
          </p:txBody>
        </p:sp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5303912" y="1602085"/>
              <a:ext cx="5760639" cy="15388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9pPr>
            </a:lstStyle>
            <a:p>
              <a:pPr marL="269875" indent="-269875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  <a:defRPr/>
              </a:pP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通过图灵测试</a:t>
              </a: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的机器，是否就具备了思维能力？</a:t>
              </a:r>
              <a:endPara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1200"/>
                </a:spcAft>
                <a:defRPr/>
              </a:pP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   </a:t>
              </a:r>
              <a:r>
                <a: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仅是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：算法</a:t>
              </a:r>
              <a:r>
                <a: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程序；</a:t>
              </a:r>
              <a:r>
                <a:rPr kumimoji="1"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而非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：思维</a:t>
              </a:r>
              <a:r>
                <a: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+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理解</a:t>
              </a:r>
              <a:r>
                <a:rPr kumimoji="1"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  <a:defRPr/>
              </a:pPr>
              <a:r>
                <a:rPr kumimoji="1"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反对者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：</a:t>
              </a:r>
              <a:r>
                <a:rPr kumimoji="1"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西尔勒</a:t>
              </a:r>
              <a:r>
                <a:rPr kumimoji="1"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“中文屋子”</a:t>
              </a:r>
              <a:endParaRPr kumimoji="1"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 txBox="1">
            <a:spLocks/>
          </p:cNvSpPr>
          <p:nvPr/>
        </p:nvSpPr>
        <p:spPr>
          <a:xfrm>
            <a:off x="418734" y="225243"/>
            <a:ext cx="3167062" cy="360362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人工智能的第一次寒冬</a:t>
            </a:r>
          </a:p>
        </p:txBody>
      </p:sp>
      <p:sp>
        <p:nvSpPr>
          <p:cNvPr id="23555" name="矩形 2"/>
          <p:cNvSpPr>
            <a:spLocks noChangeArrowheads="1"/>
          </p:cNvSpPr>
          <p:nvPr/>
        </p:nvSpPr>
        <p:spPr bwMode="auto">
          <a:xfrm>
            <a:off x="395288" y="3140968"/>
            <a:ext cx="11354166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12725" indent="-21272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342900" indent="-342900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对人工智能进展和成效给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出悲观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结论：</a:t>
            </a:r>
            <a:r>
              <a:rPr lang="zh-CN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该领域迄今为止的发现尚未产生当时承诺的重大</a:t>
            </a:r>
            <a:r>
              <a:rPr lang="zh-CN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影响</a:t>
            </a:r>
            <a:r>
              <a: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no part of the field have the discoveries made so far produced the major impact that was then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promised</a:t>
            </a:r>
            <a:r>
              <a: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9750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人工智能研究集中在自动机、机器人和神经系统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，自动机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和神经系统的研究有价值，但进展令人失望。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9750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机器人的研究没有价值，进展非常令人失望，建议取消机器人的研究。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63750" y="1484313"/>
            <a:ext cx="80645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418734" y="899298"/>
            <a:ext cx="11354166" cy="29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12725" indent="-21272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342900" indent="-342900" algn="just" eaLnBrk="1" fontAlgn="auto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莱特希尔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Lighthill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报告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1973</a:t>
            </a: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《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Artificial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Intelligence: A General 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Survey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r>
              <a: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人工智能：一份全面报告</a:t>
            </a:r>
            <a:r>
              <a: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2"/>
          <p:cNvSpPr>
            <a:spLocks noChangeArrowheads="1"/>
          </p:cNvSpPr>
          <p:nvPr/>
        </p:nvSpPr>
        <p:spPr bwMode="auto">
          <a:xfrm>
            <a:off x="815970" y="1303929"/>
            <a:ext cx="1095693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12725" indent="-21272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176213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世纪最伟大的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数学家、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力学家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之一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现代空气动力学的开拓者。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6213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中国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23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位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两弹一星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元勋中唯一的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烈士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郭永怀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先生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将莱特希尔变型坐标法和普朗特的边界层理论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结合并推广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，得到著名的“</a:t>
            </a:r>
            <a:r>
              <a:rPr lang="zh-CN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彭加莱</a:t>
            </a:r>
            <a:r>
              <a:rPr lang="en-US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莱特希尔</a:t>
            </a:r>
            <a:r>
              <a:rPr lang="en-US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郭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方法。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Poincare-</a:t>
            </a:r>
            <a:r>
              <a:rPr lang="en-US" altLang="zh-CN" sz="18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Lighthill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sz="1800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Kuo</a:t>
            </a:r>
            <a:r>
              <a:rPr lang="en-US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method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PLK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6213" indent="-176213" algn="just"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一种</a:t>
            </a:r>
            <a:r>
              <a:rPr lang="zh-CN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偏微分方程数值解法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Kuo</a:t>
            </a:r>
            <a:r>
              <a:rPr lang="zh-CN" altLang="en-US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指郭永怀，为人类突破“声障”作出重要贡献。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418734" y="4901063"/>
            <a:ext cx="113776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12725" indent="-212725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强调</a:t>
            </a:r>
            <a:r>
              <a:rPr lang="zh-CN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“组合爆炸”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</a:t>
            </a:r>
            <a:r>
              <a:rPr lang="zh-CN" altLang="en-US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：当时的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技术难以解决</a:t>
            </a:r>
            <a:r>
              <a:rPr lang="zh-CN" altLang="zh-CN" sz="18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，导致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人工智能只能解决</a:t>
            </a:r>
            <a:r>
              <a:rPr lang="zh-CN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“玩具类问题</a:t>
            </a:r>
            <a:r>
              <a:rPr lang="en-US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toy problem</a:t>
            </a:r>
            <a:r>
              <a:rPr lang="en-US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”，而非真实世界中任务</a:t>
            </a:r>
            <a:r>
              <a:rPr lang="zh-CN" altLang="zh-CN" sz="18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。报告导致英国政府几乎终止了对人工智能研究的资助。</a:t>
            </a:r>
            <a:endParaRPr lang="en-US" altLang="zh-CN" sz="18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/>
          </p:cNvPr>
          <p:cNvSpPr txBox="1">
            <a:spLocks/>
          </p:cNvSpPr>
          <p:nvPr/>
        </p:nvSpPr>
        <p:spPr>
          <a:xfrm>
            <a:off x="395433" y="884015"/>
            <a:ext cx="4692455" cy="312737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第一次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寒冬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未能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解决真实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世界中的问题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/>
          </p:cNvPr>
          <p:cNvSpPr/>
          <p:nvPr/>
        </p:nvSpPr>
        <p:spPr>
          <a:xfrm>
            <a:off x="400369" y="1412776"/>
            <a:ext cx="11386404" cy="2846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机器翻译的笑话：英语翻译为俄语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9750" indent="-176213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英语谚语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心有余而力不足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spirit is willing but the flesh is weak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363537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俄语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伏特加不错，但肉已经腐烂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the vodka is good but the meat is rotten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539750" indent="-176213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英语谚语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眼不见，心不烦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Out of sight, out of mind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63537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俄语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眼瞎脑残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invisible, insane</a:t>
            </a:r>
            <a:r>
              <a:rPr lang="zh-CN" altLang="en-US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后来研究者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这个尴尬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结局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归结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人工智能欠缺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常识知识</a:t>
            </a:r>
            <a:r>
              <a:rPr lang="zh-CN" altLang="en-US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commonsense </a:t>
            </a:r>
            <a:r>
              <a:rPr lang="en-US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knowledge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17246" y="2132856"/>
            <a:ext cx="11355654" cy="3618073"/>
            <a:chOff x="417246" y="2132856"/>
            <a:chExt cx="11355654" cy="3618073"/>
          </a:xfrm>
        </p:grpSpPr>
        <p:sp>
          <p:nvSpPr>
            <p:cNvPr id="2" name="矩形 1">
              <a:extLst/>
            </p:cNvPr>
            <p:cNvSpPr/>
            <p:nvPr/>
          </p:nvSpPr>
          <p:spPr>
            <a:xfrm>
              <a:off x="417246" y="2132856"/>
              <a:ext cx="11355654" cy="82073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 eaLnBrk="1" fontAlgn="auto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  <a:defRPr/>
              </a:pP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与</a:t>
              </a:r>
              <a:r>
                <a:rPr lang="zh-CN" altLang="en-US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当时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研究现状相比，</a:t>
              </a:r>
              <a:r>
                <a:rPr lang="en-US" altLang="zh-CN" sz="20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zh-CN" altLang="zh-CN" sz="20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报告</a:t>
              </a:r>
              <a:r>
                <a:rPr lang="en-US" altLang="zh-CN" sz="2000" b="1" kern="100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”</a:t>
              </a:r>
              <a:r>
                <a:rPr lang="zh-CN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有失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公允</a:t>
              </a:r>
              <a:r>
                <a:rPr lang="zh-CN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r>
                <a:rPr lang="en-US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1973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6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月</a:t>
              </a:r>
              <a:r>
                <a:rPr lang="en-US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BBC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邀请莱特希尔、麦卡锡</a:t>
              </a:r>
              <a:r>
                <a:rPr lang="en-US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…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等科学家围绕</a:t>
              </a:r>
              <a:r>
                <a:rPr lang="en-US" altLang="zh-CN" sz="20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“</a:t>
              </a:r>
              <a:r>
                <a:rPr lang="zh-CN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通用机器人是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海市蜃楼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吗</a:t>
              </a:r>
              <a:r>
                <a:rPr lang="en-US" altLang="zh-CN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b="1" dirty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the general purpose robot is a mirage</a:t>
              </a:r>
              <a:r>
                <a:rPr lang="en-US" altLang="zh-CN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？</a:t>
              </a:r>
              <a:r>
                <a:rPr lang="en-US" altLang="zh-CN" sz="2000" b="1" kern="100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”</a:t>
              </a:r>
              <a:r>
                <a:rPr lang="zh-CN" altLang="en-US" sz="2000" b="1" kern="100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为</a:t>
              </a:r>
              <a:r>
                <a:rPr lang="zh-CN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主题</a:t>
              </a:r>
              <a:r>
                <a:rPr lang="zh-CN" altLang="en-US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的</a:t>
              </a:r>
              <a:r>
                <a:rPr lang="zh-CN" altLang="zh-CN" sz="2000" b="1" kern="10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电视</a:t>
              </a:r>
              <a:r>
                <a:rPr lang="zh-CN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辩论</a:t>
              </a:r>
              <a:r>
                <a:rPr lang="en-US" altLang="zh-CN" sz="2000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AI debate</a:t>
              </a:r>
              <a:r>
                <a:rPr lang="en-US" altLang="zh-CN" sz="2000" b="1" kern="100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2639616" y="3212976"/>
              <a:ext cx="7269660" cy="2537953"/>
              <a:chOff x="1055440" y="3339319"/>
              <a:chExt cx="7269660" cy="2537953"/>
            </a:xfrm>
          </p:grpSpPr>
          <p:pic>
            <p:nvPicPr>
              <p:cNvPr id="32771" name="图片 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5440" y="3339319"/>
                <a:ext cx="3394130" cy="253795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772" name="图片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43871" y="3339320"/>
                <a:ext cx="3381229" cy="25104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矩形 4">
            <a:extLst/>
          </p:cNvPr>
          <p:cNvSpPr/>
          <p:nvPr/>
        </p:nvSpPr>
        <p:spPr>
          <a:xfrm>
            <a:off x="395288" y="759574"/>
            <a:ext cx="6276776" cy="11717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批评者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人工智能没有取得任何进展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支持者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人工智能已经取得了许多进展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批评者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取得的进展根本就不是真实智能所考虑的问题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/>
          </p:cNvPr>
          <p:cNvSpPr txBox="1">
            <a:spLocks/>
          </p:cNvSpPr>
          <p:nvPr/>
        </p:nvSpPr>
        <p:spPr>
          <a:xfrm>
            <a:off x="423778" y="239713"/>
            <a:ext cx="8984590" cy="401637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第二次寒冬</a:t>
            </a:r>
            <a:r>
              <a:rPr lang="en-US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---</a:t>
            </a:r>
            <a:r>
              <a:rPr lang="zh-CN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爬上</a:t>
            </a:r>
            <a:r>
              <a:rPr lang="zh-CN" altLang="zh-CN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树梢与攀登</a:t>
            </a:r>
            <a:r>
              <a:rPr lang="zh-CN" altLang="zh-CN" sz="2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月球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（形容完成任务的不同情景和难度）</a:t>
            </a:r>
            <a:endParaRPr lang="zh-CN" altLang="en-US" sz="20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63750" y="1484313"/>
            <a:ext cx="8064500" cy="215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4">
            <a:extLst/>
          </p:cNvPr>
          <p:cNvSpPr/>
          <p:nvPr/>
        </p:nvSpPr>
        <p:spPr>
          <a:xfrm>
            <a:off x="395288" y="836712"/>
            <a:ext cx="11377612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刺激与学习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：巴甫洛夫条件反射定律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3888" indent="-2603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除食物本身之外，在食物出现之前的其他刺激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如送食人员或其脚步声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铃声等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，也会引起狗分泌唾液。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3888" indent="-2603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巴甫洛夫根据谢切诺夫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Sechenov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Ivan 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Mikhaillovich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《脑的反射》著作中提出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大脑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一切活动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都是反射，包含有意识和无意识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理论，提出了著名的“巴甫洛夫条件反射定律”。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67408" y="2520156"/>
            <a:ext cx="10484713" cy="3171677"/>
            <a:chOff x="1831658" y="2692400"/>
            <a:chExt cx="10484713" cy="3171677"/>
          </a:xfrm>
        </p:grpSpPr>
        <p:grpSp>
          <p:nvGrpSpPr>
            <p:cNvPr id="33798" name="组合 7"/>
            <p:cNvGrpSpPr>
              <a:grpSpLocks/>
            </p:cNvGrpSpPr>
            <p:nvPr/>
          </p:nvGrpSpPr>
          <p:grpSpPr bwMode="auto">
            <a:xfrm>
              <a:off x="1831658" y="2905125"/>
              <a:ext cx="3140283" cy="2951123"/>
              <a:chOff x="813893" y="2905559"/>
              <a:chExt cx="3141859" cy="2949940"/>
            </a:xfrm>
          </p:grpSpPr>
          <p:pic>
            <p:nvPicPr>
              <p:cNvPr id="33802" name="Picture 2" descr="File:Skull and brain normal human.svg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8822" y="2905559"/>
                <a:ext cx="1611998" cy="22545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矩形 6">
                <a:extLst/>
              </p:cNvPr>
              <p:cNvSpPr/>
              <p:nvPr/>
            </p:nvSpPr>
            <p:spPr>
              <a:xfrm>
                <a:off x="813893" y="5301723"/>
                <a:ext cx="3141859" cy="553776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800</a:t>
                </a:r>
                <a:r>
                  <a:rPr lang="zh-CN" altLang="en-US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亿神经元之间如何工作的？</a:t>
                </a:r>
                <a:endParaRPr lang="en-US" altLang="zh-CN" b="1" kern="100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kern="100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（记忆、意识、直觉等能力）</a:t>
                </a:r>
                <a:endPara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4891088" y="2692400"/>
              <a:ext cx="7425283" cy="3171677"/>
              <a:chOff x="4891088" y="2692400"/>
              <a:chExt cx="7425283" cy="3171677"/>
            </a:xfrm>
          </p:grpSpPr>
          <p:pic>
            <p:nvPicPr>
              <p:cNvPr id="33799" name="Picture 2" descr="REFLEXOLOGIA - Definition and synonyms of reflexologia in the Portuguese  dictionary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91088" y="2692400"/>
                <a:ext cx="2271712" cy="1693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800" name="图片 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4425" y="2794000"/>
                <a:ext cx="2678113" cy="15065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矩形 10">
                <a:extLst/>
              </p:cNvPr>
              <p:cNvSpPr/>
              <p:nvPr/>
            </p:nvSpPr>
            <p:spPr>
              <a:xfrm>
                <a:off x="4976813" y="4479082"/>
                <a:ext cx="7339558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 eaLnBrk="1" fontAlgn="auto" hangingPunct="1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赫布理论（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Hebbian theory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）</a:t>
                </a:r>
                <a:endPara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marL="539750" indent="-176213" eaLnBrk="1" fontAlgn="auto" hangingPunct="1">
                  <a:lnSpc>
                    <a:spcPts val="27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b="1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神经元之间</a:t>
                </a:r>
                <a:r>
                  <a:rPr lang="zh-CN" altLang="zh-CN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持续重复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经验刺激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zh-CN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可导致</a:t>
                </a:r>
                <a:r>
                  <a:rPr lang="zh-CN" altLang="zh-CN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突触传递效能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增加</a:t>
                </a:r>
                <a:r>
                  <a:rPr lang="en-US" altLang="zh-CN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en-US" altLang="zh-CN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Neurons that fire together, wire together</a:t>
                </a:r>
                <a:r>
                  <a:rPr lang="en-US" altLang="zh-CN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zh-CN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神经元之间</a:t>
                </a:r>
                <a:r>
                  <a:rPr lang="zh-CN" altLang="zh-CN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突触的强弱变化</a:t>
                </a:r>
                <a:r>
                  <a:rPr lang="zh-CN" altLang="zh-CN" b="1" dirty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是学习与记忆的生理学</a:t>
                </a:r>
                <a:r>
                  <a:rPr lang="zh-CN" altLang="zh-CN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基础</a:t>
                </a:r>
                <a:r>
                  <a:rPr lang="zh-CN" altLang="en-US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p:grpSp>
      </p:grpSp>
      <p:cxnSp>
        <p:nvCxnSpPr>
          <p:cNvPr id="12" name="直接连接符 1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标题 1">
            <a:extLst/>
          </p:cNvPr>
          <p:cNvSpPr txBox="1">
            <a:spLocks/>
          </p:cNvSpPr>
          <p:nvPr/>
        </p:nvSpPr>
        <p:spPr>
          <a:xfrm>
            <a:off x="9379913" y="2869137"/>
            <a:ext cx="1872208" cy="917770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学习过程中</a:t>
            </a:r>
            <a:endParaRPr lang="en-US" altLang="zh-CN" sz="20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脑神经元的变化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/>
          </p:cNvPr>
          <p:cNvSpPr/>
          <p:nvPr/>
        </p:nvSpPr>
        <p:spPr>
          <a:xfrm>
            <a:off x="395288" y="788238"/>
            <a:ext cx="11377612" cy="110927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9875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1943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年，神经学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家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Warren McCulloch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逻辑学家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Walter Pitts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合作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提出 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MP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神经元模型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269875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1954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McCulloch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在《英国科学哲学期刊》发表《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走出形而上学的洞穴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Through the Den of the Metaphysician)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--- </a:t>
            </a:r>
            <a:r>
              <a:rPr lang="zh-CN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科学史上第一次，我们知道了我们是怎么知道的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/>
          </p:cNvPr>
          <p:cNvSpPr/>
          <p:nvPr/>
        </p:nvSpPr>
        <p:spPr>
          <a:xfrm>
            <a:off x="395288" y="2093916"/>
            <a:ext cx="10021192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Frank Rosenblatt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年代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感知机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perceptron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)”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模型，人们对神经网络寄予了莫大期望。</a:t>
            </a:r>
            <a:endParaRPr lang="zh-CN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/>
          </p:cNvPr>
          <p:cNvSpPr/>
          <p:nvPr/>
        </p:nvSpPr>
        <p:spPr>
          <a:xfrm>
            <a:off x="395288" y="2610917"/>
            <a:ext cx="11461352" cy="10969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1969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Marvin Minsky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Seymour </a:t>
            </a:r>
            <a:r>
              <a:rPr lang="en-US" altLang="zh-CN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A.Papert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出版《感知机：计算几何学》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，证明了</a:t>
            </a:r>
            <a:r>
              <a:rPr lang="zh-CN" altLang="zh-CN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由输入层和输出层构成的感知机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能力极其有限，甚至无法完成</a:t>
            </a:r>
            <a:r>
              <a:rPr lang="zh-CN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异</a:t>
            </a:r>
            <a:r>
              <a:rPr lang="zh-CN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XOR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这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一基本逻辑计算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于是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神经网络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被</a:t>
            </a:r>
            <a:r>
              <a:rPr lang="zh-CN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打入冷宫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世纪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年代开始，人工智能进入了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年左右的第二个冬天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/>
          </p:cNvPr>
          <p:cNvSpPr/>
          <p:nvPr/>
        </p:nvSpPr>
        <p:spPr>
          <a:xfrm>
            <a:off x="695400" y="3905699"/>
            <a:ext cx="11233248" cy="1962076"/>
          </a:xfrm>
          <a:prstGeom prst="rect">
            <a:avLst/>
          </a:prstGeom>
          <a:ln>
            <a:solidFill>
              <a:srgbClr val="FF0000"/>
            </a:solidFill>
            <a:prstDash val="dash"/>
          </a:ln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IEEE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为纪念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Rosenblatt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，于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2004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设立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IEEE 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Frank Rosenblatt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奖。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今天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深度学习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正推动人工智能形成第三次发展浪潮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误差后向传播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训练神经网络参数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Paul </a:t>
            </a:r>
            <a:r>
              <a:rPr lang="en-US" altLang="zh-CN" b="1" dirty="0" err="1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Werbos</a:t>
            </a:r>
            <a:r>
              <a:rPr lang="zh-CN" altLang="en-US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深度学习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Geoffrey Hinton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分别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于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2022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年和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2014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年获得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IEEE Frank Rosenblatt</a:t>
            </a:r>
            <a:r>
              <a:rPr lang="zh-CN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奖</a:t>
            </a:r>
            <a:r>
              <a:rPr lang="zh-CN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2024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年，</a:t>
            </a:r>
            <a:r>
              <a:rPr lang="en-US" altLang="zh-CN" dirty="0"/>
              <a:t>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John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Hopfield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Geoffrey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Hinton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获得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诺贝尔物理学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奖。</a:t>
            </a:r>
            <a:endParaRPr lang="zh-CN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13" y="908720"/>
            <a:ext cx="10785787" cy="5184576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/>
          </p:cNvPr>
          <p:cNvSpPr txBox="1">
            <a:spLocks/>
          </p:cNvSpPr>
          <p:nvPr/>
        </p:nvSpPr>
        <p:spPr>
          <a:xfrm>
            <a:off x="395288" y="239492"/>
            <a:ext cx="2838450" cy="400050"/>
          </a:xfrm>
          <a:prstGeom prst="rect">
            <a:avLst/>
          </a:prstGeom>
        </p:spPr>
        <p:txBody>
          <a:bodyPr lIns="0" tIns="0" rIns="0" bIns="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人工智能的两起三落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6">
            <a:extLst/>
          </p:cNvPr>
          <p:cNvSpPr/>
          <p:nvPr/>
        </p:nvSpPr>
        <p:spPr>
          <a:xfrm>
            <a:off x="407368" y="309210"/>
            <a:ext cx="8455841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eaLnBrk="1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人工智能正发挥基座能力：通用目的技术（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General purpose technologies 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" name="矩形 2">
            <a:extLst/>
          </p:cNvPr>
          <p:cNvSpPr/>
          <p:nvPr/>
        </p:nvSpPr>
        <p:spPr>
          <a:xfrm>
            <a:off x="395288" y="908720"/>
            <a:ext cx="11377612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通用目的技术是“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增长的引擎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”，具有如下基本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特性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普遍适用性：能广泛应用到大多数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行业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动态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演进性：随着时间的推移，该技术能不断得到改进，使用成本不断降低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创新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互补性：提高应用部门的研发生产率，反过来又促进该技术自身的进步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目的技术是“使能技术”，但不是完整的最终解决方案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9750" indent="-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目的技术表现扩散滞后的生产力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悖论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9875"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---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技术的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开发，与其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对生产力和经济增长的影响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之间，通常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存在滞后。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/>
          </p:cNvPr>
          <p:cNvSpPr txBox="1"/>
          <p:nvPr/>
        </p:nvSpPr>
        <p:spPr>
          <a:xfrm>
            <a:off x="418734" y="290513"/>
            <a:ext cx="2881312" cy="306387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科学研究模式的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四种手段</a:t>
            </a:r>
          </a:p>
        </p:txBody>
      </p:sp>
      <p:sp>
        <p:nvSpPr>
          <p:cNvPr id="3" name="矩形 2"/>
          <p:cNvSpPr/>
          <p:nvPr/>
        </p:nvSpPr>
        <p:spPr>
          <a:xfrm>
            <a:off x="395288" y="845236"/>
            <a:ext cx="3468464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kern="1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引发</a:t>
            </a:r>
            <a:r>
              <a:rPr lang="zh-CN" altLang="en-US" sz="2000" b="1" kern="1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科学研究模式的</a:t>
            </a:r>
            <a:r>
              <a:rPr lang="zh-CN" altLang="en-US" sz="2000" b="1" kern="1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变革</a:t>
            </a:r>
          </a:p>
        </p:txBody>
      </p:sp>
      <p:pic>
        <p:nvPicPr>
          <p:cNvPr id="3789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913" y="798344"/>
            <a:ext cx="4109987" cy="177918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3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628800"/>
            <a:ext cx="5282575" cy="1279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4" name="组合 21"/>
          <p:cNvGrpSpPr>
            <a:grpSpLocks/>
          </p:cNvGrpSpPr>
          <p:nvPr/>
        </p:nvGrpSpPr>
        <p:grpSpPr bwMode="auto">
          <a:xfrm>
            <a:off x="888008" y="3280851"/>
            <a:ext cx="1600200" cy="1820862"/>
            <a:chOff x="444239" y="4205409"/>
            <a:chExt cx="1600023" cy="1821377"/>
          </a:xfrm>
        </p:grpSpPr>
        <p:pic>
          <p:nvPicPr>
            <p:cNvPr id="37904" name="Picture 4" descr="https://bkimg.cdn.bcebos.com/pic/86d6277f9e2f0708c31e00a9e724b899a901f204?x-bce-process=image/resize,m_lfit,w_268,limit_1/format,f_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39" y="4205409"/>
              <a:ext cx="1600023" cy="147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矩形 17">
              <a:extLst/>
            </p:cNvPr>
            <p:cNvSpPr/>
            <p:nvPr/>
          </p:nvSpPr>
          <p:spPr>
            <a:xfrm>
              <a:off x="772815" y="5750483"/>
              <a:ext cx="800012" cy="2763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比萨斜塔</a:t>
              </a:r>
            </a:p>
          </p:txBody>
        </p:sp>
      </p:grpSp>
      <p:grpSp>
        <p:nvGrpSpPr>
          <p:cNvPr id="37895" name="组合 22"/>
          <p:cNvGrpSpPr>
            <a:grpSpLocks/>
          </p:cNvGrpSpPr>
          <p:nvPr/>
        </p:nvGrpSpPr>
        <p:grpSpPr bwMode="auto">
          <a:xfrm>
            <a:off x="2640608" y="3296726"/>
            <a:ext cx="1746250" cy="1804987"/>
            <a:chOff x="2351030" y="4220530"/>
            <a:chExt cx="1746452" cy="1806256"/>
          </a:xfrm>
        </p:grpSpPr>
        <p:pic>
          <p:nvPicPr>
            <p:cNvPr id="37902" name="Picture 6" descr="https://pic4.zhimg.com/80/v2-9b2bc4d3de5bd96a410714a0e7e6af73_1440w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030" y="4220530"/>
              <a:ext cx="1746452" cy="1442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矩形 18">
              <a:extLst/>
            </p:cNvPr>
            <p:cNvSpPr/>
            <p:nvPr/>
          </p:nvSpPr>
          <p:spPr>
            <a:xfrm>
              <a:off x="2616173" y="5750367"/>
              <a:ext cx="1262209" cy="2764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麦克斯韦尔方程</a:t>
              </a:r>
            </a:p>
          </p:txBody>
        </p:sp>
      </p:grpSp>
      <p:grpSp>
        <p:nvGrpSpPr>
          <p:cNvPr id="37896" name="组合 23"/>
          <p:cNvGrpSpPr>
            <a:grpSpLocks/>
          </p:cNvGrpSpPr>
          <p:nvPr/>
        </p:nvGrpSpPr>
        <p:grpSpPr bwMode="auto">
          <a:xfrm>
            <a:off x="4367808" y="3282438"/>
            <a:ext cx="2663825" cy="1955800"/>
            <a:chOff x="4170667" y="4207621"/>
            <a:chExt cx="2664296" cy="1955370"/>
          </a:xfrm>
        </p:grpSpPr>
        <p:pic>
          <p:nvPicPr>
            <p:cNvPr id="37900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1674" y="4207621"/>
              <a:ext cx="2342282" cy="14403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矩形 19">
              <a:extLst/>
            </p:cNvPr>
            <p:cNvSpPr/>
            <p:nvPr/>
          </p:nvSpPr>
          <p:spPr>
            <a:xfrm>
              <a:off x="4170667" y="5701131"/>
              <a:ext cx="2664296" cy="46186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+mn-ea"/>
                </a:rPr>
                <a:t>Susceptible-Infectious-Recovered</a:t>
              </a:r>
              <a:endParaRPr lang="en-US" altLang="zh-CN" sz="1200" b="1" dirty="0">
                <a:latin typeface="+mn-ea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+mn-ea"/>
                </a:rPr>
                <a:t>易染</a:t>
              </a:r>
              <a:r>
                <a:rPr lang="en-US" altLang="zh-CN" sz="1200" b="1" dirty="0">
                  <a:latin typeface="+mn-ea"/>
                </a:rPr>
                <a:t>-</a:t>
              </a:r>
              <a:r>
                <a:rPr lang="zh-CN" altLang="en-US" sz="1200" b="1" dirty="0">
                  <a:latin typeface="+mn-ea"/>
                </a:rPr>
                <a:t>感染</a:t>
              </a:r>
              <a:r>
                <a:rPr lang="en-US" altLang="zh-CN" sz="1200" b="1" dirty="0">
                  <a:latin typeface="+mn-ea"/>
                </a:rPr>
                <a:t>-</a:t>
              </a:r>
              <a:r>
                <a:rPr lang="zh-CN" altLang="en-US" sz="1200" b="1" dirty="0">
                  <a:latin typeface="+mn-ea"/>
                </a:rPr>
                <a:t>免疫传播模型模拟</a:t>
              </a:r>
            </a:p>
          </p:txBody>
        </p:sp>
      </p:grpSp>
      <p:grpSp>
        <p:nvGrpSpPr>
          <p:cNvPr id="37897" name="组合 24"/>
          <p:cNvGrpSpPr>
            <a:grpSpLocks/>
          </p:cNvGrpSpPr>
          <p:nvPr/>
        </p:nvGrpSpPr>
        <p:grpSpPr bwMode="auto">
          <a:xfrm>
            <a:off x="7031633" y="3223701"/>
            <a:ext cx="1576387" cy="1878012"/>
            <a:chOff x="7083373" y="4148591"/>
            <a:chExt cx="1575717" cy="1878194"/>
          </a:xfrm>
        </p:grpSpPr>
        <p:pic>
          <p:nvPicPr>
            <p:cNvPr id="37898" name="Picture 2" descr="https://ars.els-cdn.com/content/image/1-s2.0-S266638642100182X-fx1_lrg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3373" y="4148591"/>
              <a:ext cx="1575717" cy="1514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矩形 20">
              <a:extLst/>
            </p:cNvPr>
            <p:cNvSpPr/>
            <p:nvPr/>
          </p:nvSpPr>
          <p:spPr>
            <a:xfrm>
              <a:off x="7162714" y="5750533"/>
              <a:ext cx="1417034" cy="27625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2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数据驱动机器学习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 txBox="1">
            <a:spLocks noChangeArrowheads="1"/>
          </p:cNvSpPr>
          <p:nvPr/>
        </p:nvSpPr>
        <p:spPr bwMode="gray">
          <a:xfrm>
            <a:off x="414338" y="214313"/>
            <a:ext cx="719137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教材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071591" y="2132856"/>
            <a:ext cx="6574136" cy="2543184"/>
            <a:chOff x="5071591" y="2132856"/>
            <a:chExt cx="6574136" cy="254318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1591" y="2132856"/>
              <a:ext cx="2026773" cy="25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3190" y="2132856"/>
              <a:ext cx="2025384" cy="25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3400" y="2132856"/>
              <a:ext cx="2032327" cy="2543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组合 15"/>
          <p:cNvGrpSpPr/>
          <p:nvPr/>
        </p:nvGrpSpPr>
        <p:grpSpPr>
          <a:xfrm>
            <a:off x="551384" y="893103"/>
            <a:ext cx="4520207" cy="5574262"/>
            <a:chOff x="551384" y="893103"/>
            <a:chExt cx="4520207" cy="5574262"/>
          </a:xfrm>
        </p:grpSpPr>
        <p:sp>
          <p:nvSpPr>
            <p:cNvPr id="6" name="矩形 4"/>
            <p:cNvSpPr>
              <a:spLocks noChangeArrowheads="1"/>
            </p:cNvSpPr>
            <p:nvPr/>
          </p:nvSpPr>
          <p:spPr bwMode="auto">
            <a:xfrm>
              <a:off x="551384" y="893103"/>
              <a:ext cx="4520207" cy="384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《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人工智能：现代方法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》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Stuart Russell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906" y="1458228"/>
              <a:ext cx="3731732" cy="450813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235616" y="6146764"/>
              <a:ext cx="2808312" cy="3206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eaLnBrk="1" fontAlgn="auto" hangingPunct="1">
                <a:lnSpc>
                  <a:spcPts val="25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latin typeface="宋体" panose="02010600030101010101" pitchFamily="2" charset="-122"/>
                  <a:ea typeface="宋体" panose="02010600030101010101" pitchFamily="2" charset="-122"/>
                </a:rPr>
                <a:t>人民邮电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出版社 </a:t>
              </a:r>
              <a:r>
                <a:rPr lang="en-US" altLang="zh-CN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2023</a:t>
              </a:r>
              <a:r>
                <a:rPr lang="zh-CN" altLang="en-US" sz="2000" b="1" dirty="0" smtClean="0">
                  <a:latin typeface="宋体" panose="02010600030101010101" pitchFamily="2" charset="-122"/>
                  <a:ea typeface="宋体" panose="02010600030101010101" pitchFamily="2" charset="-122"/>
                </a:rPr>
                <a:t>年</a:t>
              </a:r>
              <a:endPara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431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289" y="836712"/>
            <a:ext cx="7140871" cy="192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三种学派（观点）</a:t>
            </a:r>
            <a:endParaRPr lang="en-US" altLang="zh-CN" sz="2000" b="1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符号逻辑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推理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功能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联结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统计机器学习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为手段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结构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zh-CN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行为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学派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（从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环境交互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过程中进行策略学习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行为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827510" y="3356992"/>
            <a:ext cx="5256584" cy="647700"/>
          </a:xfrm>
          <a:prstGeom prst="wedgeRoundRectCallout">
            <a:avLst>
              <a:gd name="adj1" fmla="val -22353"/>
              <a:gd name="adj2" fmla="val -102076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采用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技术手段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模拟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人类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不同方面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智能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/>
          </p:cNvPr>
          <p:cNvSpPr txBox="1"/>
          <p:nvPr/>
        </p:nvSpPr>
        <p:spPr>
          <a:xfrm>
            <a:off x="418734" y="290513"/>
            <a:ext cx="4093090" cy="3063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如何模拟人类智能（有限程度实现）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23961" y="212086"/>
            <a:ext cx="3775075" cy="369332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eaLnBrk="1" fontAlgn="auto" hangingPunct="1">
              <a:spcBef>
                <a:spcPct val="5000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六、</a:t>
            </a:r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人工智能的模型与方法</a:t>
            </a:r>
          </a:p>
        </p:txBody>
      </p:sp>
      <p:sp>
        <p:nvSpPr>
          <p:cNvPr id="5" name="文本框 4">
            <a:extLst/>
          </p:cNvPr>
          <p:cNvSpPr txBox="1"/>
          <p:nvPr/>
        </p:nvSpPr>
        <p:spPr>
          <a:xfrm>
            <a:off x="412238" y="763413"/>
            <a:ext cx="3943847" cy="30777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符号主义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逻辑推理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问题求解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探寻搜索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数据驱动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机器学习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行为主义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强化学习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algn="just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</a:t>
            </a:r>
            <a:r>
              <a:rPr lang="zh-CN" altLang="zh-CN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博弈对抗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</a:t>
            </a:r>
            <a:r>
              <a:rPr lang="zh-CN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决策智能</a:t>
            </a:r>
            <a:endParaRPr lang="en-US" altLang="zh-CN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" y="3284984"/>
            <a:ext cx="8480000" cy="197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文本框 3">
            <a:extLst/>
          </p:cNvPr>
          <p:cNvSpPr txBox="1"/>
          <p:nvPr/>
        </p:nvSpPr>
        <p:spPr>
          <a:xfrm>
            <a:off x="407011" y="299518"/>
            <a:ext cx="3786188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以符号主义为核心的逻辑推理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2837012" y="3342353"/>
            <a:ext cx="1627188" cy="277813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三段论推导方法</a:t>
            </a:r>
            <a:endParaRPr lang="zh-CN" altLang="en-US" sz="18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6700208" y="2636912"/>
            <a:ext cx="930275" cy="276225"/>
          </a:xfrm>
          <a:prstGeom prst="rect">
            <a:avLst/>
          </a:prstGeom>
          <a:noFill/>
          <a:ln w="12700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人都会死</a:t>
            </a:r>
          </a:p>
        </p:txBody>
      </p: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199456" y="4557682"/>
            <a:ext cx="5244862" cy="287338"/>
            <a:chOff x="1385374" y="4869889"/>
            <a:chExt cx="5030501" cy="287748"/>
          </a:xfrm>
        </p:grpSpPr>
        <p:sp>
          <p:nvSpPr>
            <p:cNvPr id="13" name="矩形 12"/>
            <p:cNvSpPr/>
            <p:nvPr/>
          </p:nvSpPr>
          <p:spPr bwMode="auto">
            <a:xfrm>
              <a:off x="1385374" y="4869889"/>
              <a:ext cx="3097581" cy="287748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4689250" y="4869889"/>
              <a:ext cx="1726625" cy="287748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5" name="矩形 14"/>
          <p:cNvSpPr/>
          <p:nvPr/>
        </p:nvSpPr>
        <p:spPr>
          <a:xfrm>
            <a:off x="6700208" y="4561142"/>
            <a:ext cx="2276112" cy="287338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>
            <a:extLst/>
          </p:cNvPr>
          <p:cNvSpPr/>
          <p:nvPr/>
        </p:nvSpPr>
        <p:spPr>
          <a:xfrm>
            <a:off x="390461" y="847303"/>
            <a:ext cx="167309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逻辑推理</a:t>
            </a:r>
          </a:p>
        </p:txBody>
      </p:sp>
      <p:pic>
        <p:nvPicPr>
          <p:cNvPr id="45065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706" y="1404028"/>
            <a:ext cx="5847358" cy="1584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连接符 1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/>
          </p:cNvPr>
          <p:cNvSpPr txBox="1"/>
          <p:nvPr/>
        </p:nvSpPr>
        <p:spPr>
          <a:xfrm>
            <a:off x="430457" y="304217"/>
            <a:ext cx="3754437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以问题求解为核心的探寻搜索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>
            <a:extLst/>
          </p:cNvPr>
          <p:cNvSpPr/>
          <p:nvPr/>
        </p:nvSpPr>
        <p:spPr>
          <a:xfrm>
            <a:off x="407011" y="841885"/>
            <a:ext cx="165654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搜索求解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513" y="1745521"/>
            <a:ext cx="6694404" cy="188101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991196" y="841885"/>
            <a:ext cx="9863765" cy="4675347"/>
            <a:chOff x="1991196" y="841885"/>
            <a:chExt cx="9863765" cy="4675347"/>
          </a:xfrm>
        </p:grpSpPr>
        <p:grpSp>
          <p:nvGrpSpPr>
            <p:cNvPr id="2" name="组合 1"/>
            <p:cNvGrpSpPr>
              <a:grpSpLocks/>
            </p:cNvGrpSpPr>
            <p:nvPr/>
          </p:nvGrpSpPr>
          <p:grpSpPr bwMode="auto">
            <a:xfrm>
              <a:off x="1991196" y="3977769"/>
              <a:ext cx="6769100" cy="1539463"/>
              <a:chOff x="1690984" y="3861048"/>
              <a:chExt cx="6769100" cy="1538611"/>
            </a:xfrm>
          </p:grpSpPr>
          <p:sp>
            <p:nvSpPr>
              <p:cNvPr id="46086" name="矩形 4"/>
              <p:cNvSpPr>
                <a:spLocks noChangeArrowheads="1"/>
              </p:cNvSpPr>
              <p:nvPr/>
            </p:nvSpPr>
            <p:spPr bwMode="auto">
              <a:xfrm>
                <a:off x="1979364" y="4076952"/>
                <a:ext cx="6351368" cy="1322707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班扎古鲁白玛的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沉默</a:t>
                </a:r>
                <a:r>
                  <a:rPr lang="en-US" altLang="zh-CN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(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见与不见</a:t>
                </a:r>
                <a:r>
                  <a:rPr lang="en-US" altLang="zh-CN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)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  你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见，或者不见我</a:t>
                </a: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---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扎西拉姆多多       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我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就在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那里</a:t>
                </a:r>
                <a:endParaRPr lang="en-US" altLang="zh-CN" sz="2000" b="1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       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不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悲不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喜</a:t>
                </a:r>
                <a:endParaRPr lang="en-US" altLang="zh-CN" sz="2000" b="1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zh-CN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  <a:r>
                  <a:rPr lang="en-US" altLang="zh-CN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                          ……</a:t>
                </a:r>
                <a:endParaRPr lang="zh-CN" altLang="en-US" sz="200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3" name="直接连接符 2"/>
              <p:cNvCxnSpPr/>
              <p:nvPr/>
            </p:nvCxnSpPr>
            <p:spPr>
              <a:xfrm>
                <a:off x="1690984" y="3861048"/>
                <a:ext cx="6769100" cy="0"/>
              </a:xfrm>
              <a:prstGeom prst="line">
                <a:avLst/>
              </a:prstGeom>
              <a:ln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6729" y="841885"/>
              <a:ext cx="2848232" cy="236866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/>
          </p:cNvPr>
          <p:cNvSpPr txBox="1"/>
          <p:nvPr/>
        </p:nvSpPr>
        <p:spPr>
          <a:xfrm>
            <a:off x="430457" y="288803"/>
            <a:ext cx="3790950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以数据驱动为核心的机器学习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/>
          </p:cNvPr>
          <p:cNvSpPr/>
          <p:nvPr/>
        </p:nvSpPr>
        <p:spPr>
          <a:xfrm>
            <a:off x="395288" y="858273"/>
            <a:ext cx="16682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机器学习</a:t>
            </a:r>
          </a:p>
        </p:txBody>
      </p:sp>
      <p:pic>
        <p:nvPicPr>
          <p:cNvPr id="47108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1177971"/>
            <a:ext cx="7793472" cy="4105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/>
          </p:cNvPr>
          <p:cNvSpPr txBox="1"/>
          <p:nvPr/>
        </p:nvSpPr>
        <p:spPr>
          <a:xfrm>
            <a:off x="418734" y="301188"/>
            <a:ext cx="3765550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以行为主义为核心的强化学习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/>
          </p:cNvPr>
          <p:cNvSpPr/>
          <p:nvPr/>
        </p:nvSpPr>
        <p:spPr>
          <a:xfrm>
            <a:off x="395288" y="836712"/>
            <a:ext cx="11523198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智能体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与其所处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环境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交互</a:t>
            </a:r>
            <a:endParaRPr lang="en-US" altLang="zh-CN" sz="2000" b="1" kern="100" dirty="0">
              <a:solidFill>
                <a:srgbClr val="0000FF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根据环境所提供的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奖</a:t>
            </a:r>
            <a:r>
              <a:rPr lang="en-US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惩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反馈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学习所处状态可施加的最佳行动</a:t>
            </a:r>
            <a:r>
              <a:rPr lang="zh-CN" altLang="en-US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zh-CN" sz="2000" b="1" kern="100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（如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碰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到障碍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折返）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运用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尝试</a:t>
            </a:r>
            <a:r>
              <a:rPr lang="en-US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试错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平衡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探索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未知空间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与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已有经验</a:t>
            </a:r>
            <a:r>
              <a:rPr lang="en-US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)”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等机制不断进步，改进行动策略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pic>
        <p:nvPicPr>
          <p:cNvPr id="48132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736" y="2398842"/>
            <a:ext cx="4296552" cy="348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连接符 5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/>
          </p:cNvPr>
          <p:cNvSpPr txBox="1"/>
          <p:nvPr/>
        </p:nvSpPr>
        <p:spPr>
          <a:xfrm>
            <a:off x="442180" y="277080"/>
            <a:ext cx="3763963" cy="3077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以博弈对抗为核心的决策智能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/>
          </p:cNvPr>
          <p:cNvSpPr/>
          <p:nvPr/>
        </p:nvSpPr>
        <p:spPr>
          <a:xfrm>
            <a:off x="395288" y="873551"/>
            <a:ext cx="11377612" cy="18899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 eaLnBrk="1" fontAlgn="auto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两害相权取其轻，两利相权取其重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现代博弈论主要研究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博弈行为中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最优对抗策略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及其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稳定局势</a:t>
            </a:r>
            <a:r>
              <a:rPr lang="zh-CN" altLang="zh-CN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，协助</a:t>
            </a:r>
            <a:r>
              <a:rPr lang="zh-CN" altLang="zh-CN" sz="2000" b="1" kern="10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对弈者</a:t>
            </a:r>
            <a:r>
              <a:rPr lang="zh-CN" altLang="zh-CN" sz="2000" b="1" u="wavyDbl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在一定规则范围内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寻求</a:t>
            </a:r>
            <a:endParaRPr lang="en-US" altLang="zh-CN" sz="2000" b="1" kern="100" dirty="0" smtClean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fontAlgn="auto" hangingPunct="1">
              <a:lnSpc>
                <a:spcPts val="32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</a:t>
            </a:r>
            <a:r>
              <a:rPr lang="zh-CN" altLang="zh-CN" sz="2000" b="1" kern="1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合理的行为方式</a:t>
            </a:r>
            <a:r>
              <a:rPr lang="zh-CN" altLang="en-US" sz="2000" b="1" kern="1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 algn="just" eaLnBrk="1" fontAlgn="auto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推动</a:t>
            </a:r>
            <a:r>
              <a:rPr lang="zh-CN" altLang="zh-CN" sz="2000" b="1" kern="0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机器学习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从</a:t>
            </a:r>
            <a:r>
              <a:rPr lang="zh-CN" altLang="zh-CN" sz="20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数据拟合过程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中以</a:t>
            </a:r>
            <a:r>
              <a:rPr lang="zh-CN" altLang="zh-CN" sz="20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求最优解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</a:t>
            </a:r>
            <a:r>
              <a:rPr lang="zh-CN" altLang="en-US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向</a:t>
            </a:r>
            <a:r>
              <a:rPr lang="zh-CN" altLang="zh-CN" sz="20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博弈对抗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过程中</a:t>
            </a:r>
            <a:r>
              <a:rPr lang="zh-CN" altLang="zh-CN" sz="2000" b="1" kern="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求均衡解</a:t>
            </a:r>
            <a:r>
              <a:rPr lang="zh-CN" altLang="zh-CN" sz="2000" b="1" kern="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为核心的转变。</a:t>
            </a:r>
            <a:endParaRPr lang="zh-CN" altLang="zh-CN" sz="2000" b="1" kern="100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3140968"/>
            <a:ext cx="9248434" cy="24508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395288" y="223293"/>
            <a:ext cx="34684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七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、人工智能系统的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分类</a:t>
            </a:r>
          </a:p>
        </p:txBody>
      </p:sp>
      <p:sp>
        <p:nvSpPr>
          <p:cNvPr id="27651" name="Text Box 3"/>
          <p:cNvSpPr txBox="1">
            <a:spLocks noChangeArrowheads="1"/>
          </p:cNvSpPr>
          <p:nvPr/>
        </p:nvSpPr>
        <p:spPr bwMode="auto">
          <a:xfrm>
            <a:off x="479376" y="804659"/>
            <a:ext cx="2028304" cy="369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专家系统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模糊系统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神经网络系统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仿生系统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群智能系统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真体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系统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混合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智能系统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ext Box 5"/>
          <p:cNvSpPr txBox="1">
            <a:spLocks noChangeArrowheads="1"/>
          </p:cNvSpPr>
          <p:nvPr/>
        </p:nvSpPr>
        <p:spPr bwMode="auto">
          <a:xfrm>
            <a:off x="430457" y="251925"/>
            <a:ext cx="2232025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研究及应用领域</a:t>
            </a:r>
            <a:endParaRPr kumimoji="1"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699" name="Rectangle 4"/>
          <p:cNvSpPr txBox="1">
            <a:spLocks noChangeArrowheads="1"/>
          </p:cNvSpPr>
          <p:nvPr/>
        </p:nvSpPr>
        <p:spPr bwMode="auto">
          <a:xfrm>
            <a:off x="398699" y="980728"/>
            <a:ext cx="2862263" cy="412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问题求解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逻辑推理</a:t>
            </a:r>
            <a:r>
              <a:rPr lang="zh-CN" altLang="en-US" sz="2000" b="1" dirty="0">
                <a:latin typeface="宋体" panose="02010600030101010101" pitchFamily="2" charset="-122"/>
              </a:rPr>
              <a:t>与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定理证明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自然语言理解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自动程序设计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专家系统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机器学习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神经网络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机器人学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模式识别</a:t>
            </a:r>
            <a:endParaRPr lang="zh-CN" altLang="en-US" sz="2000" b="1" dirty="0">
              <a:latin typeface="宋体" panose="02010600030101010101" pitchFamily="2" charset="-122"/>
            </a:endParaRPr>
          </a:p>
        </p:txBody>
      </p:sp>
      <p:sp>
        <p:nvSpPr>
          <p:cNvPr id="29700" name="Rectangle 5"/>
          <p:cNvSpPr txBox="1">
            <a:spLocks noChangeArrowheads="1"/>
          </p:cNvSpPr>
          <p:nvPr/>
        </p:nvSpPr>
        <p:spPr bwMode="auto">
          <a:xfrm>
            <a:off x="4079776" y="980727"/>
            <a:ext cx="3384376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3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908050" indent="-436563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304925" indent="-395288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93863" indent="-3873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93913" indent="-398463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511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30083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655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922713" indent="-398463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机器视觉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智能控制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智能检索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智能</a:t>
            </a:r>
            <a:r>
              <a:rPr lang="zh-CN" altLang="en-US" sz="2000" b="1" dirty="0">
                <a:latin typeface="宋体" panose="02010600030101010101" pitchFamily="2" charset="-122"/>
              </a:rPr>
              <a:t>调度与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指挥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分布式人工智能</a:t>
            </a:r>
            <a:r>
              <a:rPr lang="zh-CN" altLang="en-US" sz="2000" b="1" dirty="0">
                <a:latin typeface="宋体" panose="02010600030101010101" pitchFamily="2" charset="-122"/>
              </a:rPr>
              <a:t>与</a:t>
            </a:r>
            <a:r>
              <a:rPr lang="en-US" altLang="zh-CN" sz="2000" b="1" dirty="0" smtClean="0">
                <a:latin typeface="宋体" panose="02010600030101010101" pitchFamily="2" charset="-122"/>
              </a:rPr>
              <a:t>Agent</a:t>
            </a: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计算</a:t>
            </a:r>
            <a:r>
              <a:rPr lang="zh-CN" altLang="en-US" sz="2000" b="1" dirty="0">
                <a:latin typeface="宋体" panose="02010600030101010101" pitchFamily="2" charset="-122"/>
              </a:rPr>
              <a:t>智能与进化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计算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数据</a:t>
            </a:r>
            <a:r>
              <a:rPr lang="zh-CN" altLang="en-US" sz="2000" b="1" dirty="0">
                <a:latin typeface="宋体" panose="02010600030101010101" pitchFamily="2" charset="-122"/>
              </a:rPr>
              <a:t>挖掘与知识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发现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人工生命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marL="363538" indent="-363538" eaLnBrk="1" fontAlgn="auto" hangingPunct="1">
              <a:lnSpc>
                <a:spcPts val="3100"/>
              </a:lnSpc>
              <a:spcAft>
                <a:spcPts val="0"/>
              </a:spcAft>
              <a:buClr>
                <a:srgbClr val="FF33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宋体" panose="02010600030101010101" pitchFamily="2" charset="-122"/>
              </a:rPr>
              <a:t>系统</a:t>
            </a:r>
            <a:r>
              <a:rPr lang="zh-CN" altLang="en-US" sz="2000" b="1" dirty="0">
                <a:latin typeface="宋体" panose="02010600030101010101" pitchFamily="2" charset="-122"/>
              </a:rPr>
              <a:t>与语言工具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5"/>
          <p:cNvSpPr txBox="1">
            <a:spLocks noChangeArrowheads="1"/>
          </p:cNvSpPr>
          <p:nvPr/>
        </p:nvSpPr>
        <p:spPr bwMode="auto">
          <a:xfrm>
            <a:off x="444206" y="220173"/>
            <a:ext cx="29154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特别</a:t>
            </a: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提出</a:t>
            </a:r>
            <a:r>
              <a:rPr kumimoji="1"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：问题求解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723" name="Text Box 5"/>
          <p:cNvSpPr txBox="1">
            <a:spLocks noChangeArrowheads="1"/>
          </p:cNvSpPr>
          <p:nvPr/>
        </p:nvSpPr>
        <p:spPr bwMode="auto">
          <a:xfrm>
            <a:off x="383674" y="908720"/>
            <a:ext cx="7440517" cy="1654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marL="342900" indent="-342900" eaLnBrk="1" fontAlgn="auto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人工智能的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最基本技术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广义上，问题求解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涵盖了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中的所有问题。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ts val="35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目标：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搜索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解空间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”，寻找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一般解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较优</a:t>
            </a: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\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最优解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 txBox="1">
            <a:spLocks noChangeArrowheads="1"/>
          </p:cNvSpPr>
          <p:nvPr/>
        </p:nvSpPr>
        <p:spPr bwMode="gray">
          <a:xfrm>
            <a:off x="414338" y="214313"/>
            <a:ext cx="719137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参考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601126" y="1268760"/>
            <a:ext cx="2630847" cy="3975821"/>
            <a:chOff x="393873" y="1547290"/>
            <a:chExt cx="2630847" cy="3975821"/>
          </a:xfrm>
        </p:grpSpPr>
        <p:pic>
          <p:nvPicPr>
            <p:cNvPr id="5" name="图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563" y="1547290"/>
              <a:ext cx="2225465" cy="2967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矩形 8"/>
            <p:cNvSpPr/>
            <p:nvPr/>
          </p:nvSpPr>
          <p:spPr bwMode="auto">
            <a:xfrm>
              <a:off x="393873" y="4767019"/>
              <a:ext cx="2630847" cy="75609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latinLnBrk="1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王万良，高等教育</a:t>
              </a:r>
              <a:r>
                <a:rPr lang="zh-CN" altLang="en-US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出版社</a:t>
              </a:r>
              <a:endParaRPr lang="en-US" altLang="zh-CN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latinLnBrk="1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第四版（</a:t>
              </a:r>
              <a:r>
                <a:rPr lang="en-US" altLang="zh-CN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b="1" dirty="0" smtClean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lang="en-US" altLang="zh-CN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3"/>
          <p:cNvGrpSpPr>
            <a:grpSpLocks/>
          </p:cNvGrpSpPr>
          <p:nvPr/>
        </p:nvGrpSpPr>
        <p:grpSpPr bwMode="auto">
          <a:xfrm>
            <a:off x="6613076" y="1274585"/>
            <a:ext cx="3024336" cy="4492720"/>
            <a:chOff x="1042784" y="1295467"/>
            <a:chExt cx="3023386" cy="4492551"/>
          </a:xfrm>
        </p:grpSpPr>
        <p:pic>
          <p:nvPicPr>
            <p:cNvPr id="13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35290" y="1295467"/>
              <a:ext cx="2238374" cy="3039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矩形 4"/>
            <p:cNvSpPr>
              <a:spLocks noChangeArrowheads="1"/>
            </p:cNvSpPr>
            <p:nvPr/>
          </p:nvSpPr>
          <p:spPr bwMode="auto">
            <a:xfrm>
              <a:off x="1042784" y="4541570"/>
              <a:ext cx="3023386" cy="1246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吴飞   潘云鹤</a:t>
              </a:r>
              <a:endPara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高等教育</a:t>
              </a:r>
              <a:r>
                <a:rPr lang="zh-CN" altLang="en-US" sz="18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出版社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8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2024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4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月</a:t>
              </a:r>
              <a:endPara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教育部</a:t>
              </a:r>
              <a:r>
                <a: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101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计划核心教材</a:t>
              </a:r>
            </a:p>
          </p:txBody>
        </p:sp>
      </p:grpSp>
      <p:grpSp>
        <p:nvGrpSpPr>
          <p:cNvPr id="15" name="组合 2"/>
          <p:cNvGrpSpPr>
            <a:grpSpLocks/>
          </p:cNvGrpSpPr>
          <p:nvPr/>
        </p:nvGrpSpPr>
        <p:grpSpPr bwMode="auto">
          <a:xfrm>
            <a:off x="9545701" y="1268760"/>
            <a:ext cx="2227199" cy="4343129"/>
            <a:chOff x="6744077" y="1295480"/>
            <a:chExt cx="2227341" cy="4343151"/>
          </a:xfrm>
        </p:grpSpPr>
        <p:pic>
          <p:nvPicPr>
            <p:cNvPr id="16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4077" y="1295480"/>
              <a:ext cx="2227341" cy="30397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4"/>
            <p:cNvSpPr>
              <a:spLocks noChangeArrowheads="1"/>
            </p:cNvSpPr>
            <p:nvPr/>
          </p:nvSpPr>
          <p:spPr bwMode="auto">
            <a:xfrm>
              <a:off x="7104144" y="4541722"/>
              <a:ext cx="1726027" cy="1096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吴</a:t>
              </a:r>
              <a:r>
                <a:rPr lang="zh-CN" altLang="en-US" sz="18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飞</a:t>
              </a:r>
              <a:endParaRPr lang="en-US" altLang="zh-CN" sz="18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高等教育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出版社</a:t>
              </a:r>
              <a:endPara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algn="ctr"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2020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年</a:t>
              </a:r>
              <a:r>
                <a:rPr lang="en-US" altLang="zh-CN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18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月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02178" y="1126403"/>
            <a:ext cx="2485497" cy="4118178"/>
            <a:chOff x="7275974" y="1245141"/>
            <a:chExt cx="2485497" cy="4118178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641" y="1245141"/>
              <a:ext cx="2330165" cy="3181516"/>
            </a:xfrm>
            <a:prstGeom prst="rect">
              <a:avLst/>
            </a:prstGeom>
          </p:spPr>
        </p:pic>
        <p:sp>
          <p:nvSpPr>
            <p:cNvPr id="20" name="矩形 4"/>
            <p:cNvSpPr>
              <a:spLocks noChangeArrowheads="1"/>
            </p:cNvSpPr>
            <p:nvPr/>
          </p:nvSpPr>
          <p:spPr bwMode="auto">
            <a:xfrm>
              <a:off x="7275974" y="4593878"/>
              <a:ext cx="2485497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《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人工智能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》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姚期智</a:t>
              </a:r>
              <a:endPara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ts val="3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清华大学出版社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2022</a:t>
              </a:r>
              <a:endPara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893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44" name="矩形 3"/>
          <p:cNvSpPr>
            <a:spLocks noChangeArrowheads="1"/>
          </p:cNvSpPr>
          <p:nvPr/>
        </p:nvSpPr>
        <p:spPr bwMode="auto">
          <a:xfrm>
            <a:off x="395288" y="269556"/>
            <a:ext cx="498063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人工智能、机器学习、深度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学习、神经网络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877144" y="795408"/>
            <a:ext cx="7942967" cy="17312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人工智能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solidFill>
                  <a:srgbClr val="22222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一个广泛的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领域。旨在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使计算机具备感知、理解、判断、推理、学习、识别、生成和交互等类人智能的能力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。通过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计算机程序或机器来模拟、实现人类智能的技术和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方法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包括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机器学习、专家系统、知识表示与推理、搜索算法、逻辑推理、规划、进化算法、博弈理论与决策树、模糊逻辑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、强化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学习等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‌。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20688" y="2731567"/>
            <a:ext cx="11377612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ML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solidFill>
                  <a:srgbClr val="22222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人工智能的一个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子集。通过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算法使计算机从数据中学习规律和模式，从而完成特定的任务。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ML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不需要显式编程，而是通过训练数据来改进算法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。机器学习的主要任务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包括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分类、回归等‌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solidFill>
                <a:srgbClr val="222222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17376" y="3645024"/>
            <a:ext cx="11353674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深度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学习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DL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solidFill>
                  <a:srgbClr val="222222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的一个特定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形式。使用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深层神经网络来处理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复杂问题。通过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构建深层神经网络模型来自动提取特征，并利用这些特征解决问题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。在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图像识别、语音识别、自然语言处理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等领域应用广泛。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8" y="832656"/>
            <a:ext cx="3400398" cy="167755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7375" y="4581128"/>
            <a:ext cx="11461352" cy="723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i="0" dirty="0" smtClean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神经网络</a:t>
            </a:r>
            <a:r>
              <a:rPr lang="en-US" altLang="zh-CN" b="1" i="0" dirty="0" smtClean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b="1" i="0" dirty="0" smtClean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NN</a:t>
            </a:r>
            <a:r>
              <a:rPr lang="en-US" altLang="zh-CN" b="1" i="0" dirty="0" smtClean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‌</a:t>
            </a:r>
            <a:r>
              <a:rPr lang="zh-CN" altLang="en-US" b="1" i="0" dirty="0" smtClean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：一种模仿人脑神经元结构的计算模型，最初是一个生物学的概念。在人工智能中，神经网络分为浅层和深层两种，通过训练数据来学习和预测，其中深层神经网络用于处理更复杂的问题。‌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矩形 6"/>
          <p:cNvSpPr>
            <a:spLocks noChangeArrowheads="1"/>
          </p:cNvSpPr>
          <p:nvPr/>
        </p:nvSpPr>
        <p:spPr bwMode="auto">
          <a:xfrm>
            <a:off x="765557" y="5517232"/>
            <a:ext cx="11005492" cy="46166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人工智能、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机器学习、深度学习及神经网络，既有关联也有区别，共同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构成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人工智能的技术体系。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0636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3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1628800"/>
            <a:ext cx="10949128" cy="3960440"/>
          </a:xfrm>
          <a:prstGeom prst="rect">
            <a:avLst/>
          </a:prstGeom>
        </p:spPr>
      </p:pic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392348" y="811596"/>
            <a:ext cx="109513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关系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460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18734" y="293002"/>
            <a:ext cx="2388344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机器学习和深度学习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18734" y="2694688"/>
            <a:ext cx="7292053" cy="2174472"/>
            <a:chOff x="418734" y="2641276"/>
            <a:chExt cx="7292053" cy="2174472"/>
          </a:xfrm>
        </p:grpSpPr>
        <p:pic>
          <p:nvPicPr>
            <p:cNvPr id="46" name="图片 4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7688" y="3237630"/>
              <a:ext cx="4423099" cy="1578118"/>
            </a:xfrm>
            <a:prstGeom prst="rect">
              <a:avLst/>
            </a:prstGeom>
          </p:spPr>
        </p:pic>
        <p:sp>
          <p:nvSpPr>
            <p:cNvPr id="47" name="矩形 46"/>
            <p:cNvSpPr>
              <a:spLocks noChangeArrowheads="1"/>
            </p:cNvSpPr>
            <p:nvPr/>
          </p:nvSpPr>
          <p:spPr bwMode="auto">
            <a:xfrm>
              <a:off x="418734" y="2641276"/>
              <a:ext cx="36844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机器学习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（先休息、后干活）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18734" y="980728"/>
            <a:ext cx="6699004" cy="1283643"/>
            <a:chOff x="418734" y="980728"/>
            <a:chExt cx="6699004" cy="1283643"/>
          </a:xfrm>
        </p:grpSpPr>
        <p:sp>
          <p:nvSpPr>
            <p:cNvPr id="7" name="矩形 6"/>
            <p:cNvSpPr>
              <a:spLocks noChangeArrowheads="1"/>
            </p:cNvSpPr>
            <p:nvPr/>
          </p:nvSpPr>
          <p:spPr bwMode="auto">
            <a:xfrm>
              <a:off x="418734" y="980728"/>
              <a:ext cx="368448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传统计算机系统（直接干活）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7688" y="1665410"/>
              <a:ext cx="3830050" cy="5989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894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5288" y="764704"/>
            <a:ext cx="8869064" cy="1115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神经网络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联结主义的代表</a:t>
            </a:r>
            <a:endParaRPr lang="en-US" altLang="zh-CN" sz="20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模仿人脑的工作原理，建立神经元之间的联结模型，实现人工神经运算。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739" y="1979524"/>
            <a:ext cx="5003542" cy="1359463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95288" y="3429000"/>
            <a:ext cx="10525248" cy="3091973"/>
            <a:chOff x="395288" y="3429000"/>
            <a:chExt cx="10525248" cy="3091973"/>
          </a:xfrm>
        </p:grpSpPr>
        <p:sp>
          <p:nvSpPr>
            <p:cNvPr id="12" name="矩形 11"/>
            <p:cNvSpPr>
              <a:spLocks noChangeArrowheads="1"/>
            </p:cNvSpPr>
            <p:nvPr/>
          </p:nvSpPr>
          <p:spPr bwMode="auto">
            <a:xfrm>
              <a:off x="395288" y="3429000"/>
              <a:ext cx="10525248" cy="11156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深度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：神经网络中“隐藏层”的层数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数量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)</a:t>
              </a:r>
              <a:endParaRPr lang="en-US" altLang="zh-CN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620713" indent="-257175">
                <a:lnSpc>
                  <a:spcPts val="27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经典机器学习算法使用的神经网络，具有输入层、一个或两个隐藏层、一个输出层。</a:t>
              </a:r>
              <a:endPara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marL="620713" indent="-257175">
                <a:lnSpc>
                  <a:spcPts val="27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深度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学习算法使用更多的“隐藏层”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(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百个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\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千个</a:t>
              </a:r>
              <a:r>
                <a:rPr lang="en-US" altLang="zh-CN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…)</a:t>
              </a:r>
              <a:r>
                <a:rPr lang="zh-CN" altLang="en-US" sz="2000" b="1" dirty="0" smtClean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，能力更强，能完成更复杂的任务。</a:t>
              </a:r>
              <a:endPara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61860" y="4701698"/>
              <a:ext cx="4305300" cy="1819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698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2420888"/>
            <a:ext cx="7952359" cy="3096344"/>
          </a:xfrm>
          <a:prstGeom prst="rect">
            <a:avLst/>
          </a:prstGeom>
        </p:spPr>
      </p:pic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5288" y="764704"/>
            <a:ext cx="9373120" cy="1461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卷积神经网络（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Neural Networks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一种专门用于处理具有“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网格结构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”数据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如图像、视频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的深度学习模型。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已取得显著成功，尤其在图像分类、目标检测、语义分割等任务中表现突出。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基本组成：卷积层、激活函数、池化层、全连接层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40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10233"/>
            <a:ext cx="11377612" cy="276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循环神经网络（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Neural Network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一种特殊的神经网络架构，专门用于处理“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序列数据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”。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如时间序列、文本序列、语音信号等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与传统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前馈神经网络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不同，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处理“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可变长度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”的输入序列，并能够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记住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先前的输入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sz="2000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后续输出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的影响。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核心思想：在网络中引入“循环连接”，允许信息在“不同的时间步”之间流动。如此，每个时间步的输出，不仅可作为下一个时间步的输入，还可以影响当前时间步的输出。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因此，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RNN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能够捕捉序列数据中的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长期依赖关系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3864471"/>
            <a:ext cx="6228333" cy="17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2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2924944"/>
            <a:ext cx="5666476" cy="3024336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810233"/>
            <a:ext cx="11377612" cy="194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对抗神经网络（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GAN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采用一种“对抗式的训练方法”。两个神经网络相互竞争，一个称为“生成器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Generator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”，另一个称为“判别器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Discriminator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”。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两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个网络的目标相反，但最终共同协作生成高质量的数据样本。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非常适用于图片生成、图像分割、视频预测、风格迁移</a:t>
            </a:r>
            <a:r>
              <a:rPr lang="en-US" altLang="zh-CN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08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10233"/>
            <a:ext cx="11377612" cy="238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转换器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一种基于“自注意力机制”的深度学习模型，用于处理“序列数据”，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2017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年由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Google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提出。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通过自注意力机制，允许模型在处理“序列中的任何元素”时，同时考虑“序列中的所有其它元素”，并给出“不同元素的重要程度”，提高了模型在语言理解、情感分析、语音识别等复杂任务中的表现。</a:t>
            </a:r>
            <a:endParaRPr lang="en-US" altLang="zh-CN" sz="20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因高效和强大的性能，已成为自然语言处理领域的标准架构之一。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2" y="2564904"/>
            <a:ext cx="2564145" cy="371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4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407011" y="246110"/>
            <a:ext cx="279694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八、大模型和</a:t>
            </a:r>
            <a:r>
              <a:rPr lang="en-US" altLang="zh-CN" sz="24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AIGC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5288" y="826057"/>
            <a:ext cx="8581032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 Model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具有庞大参数规模和复杂计算结构的机器学习模型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绝大多数大模型的基础核心结构，都是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Transformer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及其变体。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目前常说的大模型，主要是“大语言模型”（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Large Language Model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395288" y="2677269"/>
            <a:ext cx="10751725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大模型的工作机制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大模型在通用性、精度、效率等方面具有显著优势。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可以通过预训练或其它方式，在大型数据集上进行学习，再通过微调，高效处理计算机视觉、自然语言处理等复杂任务。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5880" y="4419519"/>
            <a:ext cx="5620873" cy="116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13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826057"/>
            <a:ext cx="11377612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预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训练和微调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预训练：使用大量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无标注数据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训练语言模型的过程。赋予模型一定的通用性，适应多种不同下游任务的能力。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微调：在预训练基础上，使用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标注数据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特定任务的数据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进一步训练模型，使其适应特定的应用或任务。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2915980"/>
            <a:ext cx="6048672" cy="334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8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95288" y="764704"/>
            <a:ext cx="8148984" cy="126188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课程考核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方式</a:t>
            </a:r>
            <a:endParaRPr lang="en-US" altLang="zh-CN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综合成绩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考试（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70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+ 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作业（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r>
              <a:rPr lang="en-US" altLang="zh-CN" sz="24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%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考勤（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10%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26057"/>
            <a:ext cx="217232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大模型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和小模型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0315893"/>
              </p:ext>
            </p:extLst>
          </p:nvPr>
        </p:nvGraphicFramePr>
        <p:xfrm>
          <a:off x="695400" y="1344684"/>
          <a:ext cx="10945216" cy="3452468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71650">
                  <a:extLst>
                    <a:ext uri="{9D8B030D-6E8A-4147-A177-3AD203B41FA5}">
                      <a16:colId xmlns:a16="http://schemas.microsoft.com/office/drawing/2014/main" val="1828850713"/>
                    </a:ext>
                  </a:extLst>
                </a:gridCol>
                <a:gridCol w="4133006">
                  <a:extLst>
                    <a:ext uri="{9D8B030D-6E8A-4147-A177-3AD203B41FA5}">
                      <a16:colId xmlns:a16="http://schemas.microsoft.com/office/drawing/2014/main" val="4091111743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3932815275"/>
                    </a:ext>
                  </a:extLst>
                </a:gridCol>
              </a:tblGrid>
              <a:tr h="387102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对比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大模型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sz="2000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小模型</a:t>
                      </a:r>
                      <a:endParaRPr lang="zh-CN" altLang="en-US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331925"/>
                  </a:ext>
                </a:extLst>
              </a:tr>
              <a:tr h="473078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参数量与规模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数十亿乃至数万亿个参数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几百万到几千万之间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83315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训练与运行速度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训练和运行时间长，需要更多计算资源。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向量和运行速度较快，需要的计算资源相对较少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6367888"/>
                  </a:ext>
                </a:extLst>
              </a:tr>
              <a:tr h="792088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准确性和能力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通常能够达到更高的准确率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在某些简单任务上能达到不错的准确率，但处理复杂模式时可能会受限。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0978814"/>
                  </a:ext>
                </a:extLst>
              </a:tr>
              <a:tr h="839995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应用场景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适用于对准确率和复杂度要求高的场景，如文本生成、对话系统、机器翻译等。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更适合资源有限的环境，比如移动设备、嵌入式系统等，或者对于实时性有较高要求的应用。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3663395"/>
                  </a:ext>
                </a:extLst>
              </a:tr>
              <a:tr h="456149">
                <a:tc>
                  <a:txBody>
                    <a:bodyPr/>
                    <a:lstStyle/>
                    <a:p>
                      <a:pPr algn="ctr"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可解释性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因结构复杂，往往难以解释其决策过程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</a:pPr>
                      <a:r>
                        <a:rPr lang="zh-CN" altLang="en-US" b="1" dirty="0" smtClean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通常更容易理解和解释，便于调试和维护。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81017767"/>
                  </a:ext>
                </a:extLst>
              </a:tr>
            </a:tbl>
          </a:graphicData>
        </a:graphic>
      </p:graphicFrame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695400" y="5026492"/>
            <a:ext cx="6852230" cy="846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176213" indent="-1762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借助知识蒸馏等技术，大模型的能力可以传给小模型。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176213" indent="-1762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作为样本价值判断模型，小模型可以帮助大模型快速学习。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72740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826057"/>
            <a:ext cx="9949184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大模型的类别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语言大模型：以文本数据进行训练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视觉大模型：以图像数据进行训练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多模态大模型：文本和图像都有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行业大模型：训练数据更广泛，覆盖领域更全面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通用大模型：训练数据来自特定行业，应用于专门的领域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如金融、医疗、法律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…)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446330"/>
            <a:ext cx="4660140" cy="2520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072" y="3914382"/>
            <a:ext cx="456770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909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26057"/>
            <a:ext cx="217232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大模型的产业链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628800"/>
            <a:ext cx="10647252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63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26057"/>
            <a:ext cx="1668264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盘古大模型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556792"/>
            <a:ext cx="10174463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2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395288" y="826057"/>
            <a:ext cx="2172320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模型的发展要素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32" y="1700808"/>
            <a:ext cx="10205371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43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836712"/>
            <a:ext cx="11377612" cy="2077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模型分类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分析式（决策式）：利用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AI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来辅助或自动化决策过程，能识别数据中的隐藏规律，指导基于数据洞察的决策过程。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生成式：通过已有数据的学习和识别，以适当的泛化能力，生成文本、图片、代码、音频、视频等相关内容。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395288" y="3057054"/>
            <a:ext cx="9013080" cy="13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AIGC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的定义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AIGC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（人工智能生成内容）：使用人工智能技术，自动创建或生成内容。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生成式的内容包括文本、代码、音乐、图片、视频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395288" y="4509120"/>
            <a:ext cx="8220992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AIGC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的发展前提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深度学习技术使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AIGC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成为可能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GAN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AIGC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的一个重要里程碑，尤其在图像和视频生成方面。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GPT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系列、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BERT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等模型的出现，极大推动了文本生成技术的发展。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57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184" y="908720"/>
            <a:ext cx="976981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26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980728"/>
            <a:ext cx="9427023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2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95288" y="908720"/>
            <a:ext cx="11245328" cy="361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269875" indent="-2698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人工智能面对的挑战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可能会威胁到人类工作岗位，导致大量失业。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被用于战争、欺诈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模仿声音或换脸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、侵犯公民权益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信息过度采集、隐私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若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只有少数公司拥有先进技术，可能会加剧社会的不公平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的算法偏见也可能导致不公平。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日益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强大，也会让人产生依赖，失去独立思考和解决问题的能力。同时，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强大的创造力，也可能让人类失去创造动力和信心。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0713" indent="-257175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的发展还有安全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数据泄露、系统崩溃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、道德沦丧等问题。</a:t>
            </a:r>
            <a:endParaRPr lang="zh-CN" altLang="en-US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74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 txBox="1">
            <a:spLocks noChangeArrowheads="1"/>
          </p:cNvSpPr>
          <p:nvPr/>
        </p:nvSpPr>
        <p:spPr bwMode="gray">
          <a:xfrm>
            <a:off x="414338" y="214313"/>
            <a:ext cx="1361182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课程内容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4338" y="908720"/>
            <a:ext cx="4601542" cy="37914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绪论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知识表示与推理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搜索与问题求解（确定性推理）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不确定性推理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计算智能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endParaRPr lang="en-US" altLang="zh-CN" sz="24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深度</a:t>
            </a: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605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5"/>
          <p:cNvSpPr txBox="1">
            <a:spLocks noChangeArrowheads="1"/>
          </p:cNvSpPr>
          <p:nvPr/>
        </p:nvSpPr>
        <p:spPr bwMode="gray">
          <a:xfrm>
            <a:off x="414338" y="214313"/>
            <a:ext cx="1361182" cy="392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课程特点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4338" y="838382"/>
            <a:ext cx="10866238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人工智能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领域的快速发展中，保持对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基础性支撑技术的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重视与深入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理解至关重要。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基础决定高度和深度：现阶段的先进技术方法，均建立在基础知识之上。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进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阶之路：快速、深入学习先进技术方法的基石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平衡发展：掌握的基础知识越多，认识和分析问题的角度越广，解决实际问题的能力越强。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持续学习：新技术、新方法、新框架不断涌现，基础知识是持续学习的重要支撑。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620713" indent="-2571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事业发展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：较全面的技术储备、视野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的高度和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广度、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融合应用、创新。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359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5288" y="980728"/>
            <a:ext cx="9805168" cy="23852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一、人工智能学什么</a:t>
            </a:r>
            <a:endParaRPr lang="en-US" altLang="zh-CN" sz="2400" b="1" dirty="0" smtClean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涵盖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：数学、计算机科学、数据处理、算法设计、领域应用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…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多学科交叉。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核心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：如何通过算法让机器具有“学习”和“推理”能力，帮助人类解决复杂问题。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 eaLnBrk="1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要求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：具有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一定数学基础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、编程能力、理解数据及其处理方法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395288" y="202625"/>
            <a:ext cx="1643062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章 绪论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63750" y="1484313"/>
            <a:ext cx="8135938" cy="288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95288" y="866548"/>
            <a:ext cx="11386404" cy="238526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30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的基石：数学</a:t>
            </a:r>
            <a:endParaRPr lang="en-US" altLang="zh-CN" sz="2000" b="1" dirty="0" smtClean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主要包括线性代数、概率统计、微积分，均是机器学习、深度学习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…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不可或缺的工具。</a:t>
            </a:r>
            <a:endParaRPr lang="en-US" altLang="zh-CN" sz="2000" b="1" dirty="0" smtClean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①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线性代数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：理解神经网络结构的核心，神经网络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本质上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是向量与矩阵的运算。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②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概率论与数理统计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处理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不确定性问题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，常用于贝叶斯网络、决策树等算法。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③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微积分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：用于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优化问题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，尤其是在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神经网络的训练过程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优化模型参数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的过程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需要用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梯度</a:t>
            </a:r>
            <a:endParaRPr lang="en-US" altLang="zh-CN" sz="2000" b="1" dirty="0" smtClean="0">
              <a:solidFill>
                <a:srgbClr val="0000FF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下降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等方法，是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微积分的典型应用场景。</a:t>
            </a:r>
          </a:p>
        </p:txBody>
      </p:sp>
      <p:sp>
        <p:nvSpPr>
          <p:cNvPr id="4" name="矩形 3"/>
          <p:cNvSpPr/>
          <p:nvPr/>
        </p:nvSpPr>
        <p:spPr>
          <a:xfrm>
            <a:off x="395287" y="3541257"/>
            <a:ext cx="11377613" cy="28469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 eaLnBrk="1" fontAlgn="auto" hangingPunct="1">
              <a:lnSpc>
                <a:spcPts val="27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的语言：编码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不仅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理论用代码实现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更重要的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通过编码解决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实际问题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。用代码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实现算法，让机器通过大量数据学习，逐步提升“决策”能力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。当前，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因简洁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和强大的库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支持，已成为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AI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首选。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defRPr/>
            </a:pP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常见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的库：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①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：用于科学计算的基础库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② 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：处理数据的高效工具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③ 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TensorFlow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PyTorch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：两大主流深度学习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框架</a:t>
            </a:r>
            <a:endParaRPr lang="en-US" altLang="zh-CN" sz="2000" b="1" dirty="0" smtClean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eaLnBrk="1" fontAlgn="auto" hangingPunct="1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④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华为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Mindspore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百度飞桨</a:t>
            </a:r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PaddlePaddle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95288" y="692150"/>
            <a:ext cx="11377612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Profil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13686</TotalTime>
  <Words>4905</Words>
  <Application>Microsoft Office PowerPoint</Application>
  <PresentationFormat>宽屏</PresentationFormat>
  <Paragraphs>373</Paragraphs>
  <Slides>58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2" baseType="lpstr">
      <vt:lpstr>等线</vt:lpstr>
      <vt:lpstr>等线 Light</vt:lpstr>
      <vt:lpstr>黑体</vt:lpstr>
      <vt:lpstr>楷体</vt:lpstr>
      <vt:lpstr>楷体_GB2312</vt:lpstr>
      <vt:lpstr>宋体</vt:lpstr>
      <vt:lpstr>微软雅黑</vt:lpstr>
      <vt:lpstr>Arial</vt:lpstr>
      <vt:lpstr>Calibri</vt:lpstr>
      <vt:lpstr>Calibri Light</vt:lpstr>
      <vt:lpstr>Times New Roman</vt:lpstr>
      <vt:lpstr>Verdana</vt:lpstr>
      <vt:lpstr>Wingdings</vt:lpstr>
      <vt:lpstr>Profile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fengqi</dc:creator>
  <cp:lastModifiedBy>qfeng</cp:lastModifiedBy>
  <cp:revision>1919</cp:revision>
  <dcterms:created xsi:type="dcterms:W3CDTF">2013-07-28T08:10:57Z</dcterms:created>
  <dcterms:modified xsi:type="dcterms:W3CDTF">2024-11-06T06:00:41Z</dcterms:modified>
</cp:coreProperties>
</file>